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3A2D32-9DC8-45BD-93C7-4D7E195A8B35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80F253-1847-4DB0-8844-0C8849A114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252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80F253-1847-4DB0-8844-0C8849A11442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152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mdou88@eduekb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1772816"/>
            <a:ext cx="6400800" cy="1752600"/>
          </a:xfrm>
        </p:spPr>
        <p:txBody>
          <a:bodyPr>
            <a:noAutofit/>
          </a:bodyPr>
          <a:lstStyle/>
          <a:p>
            <a:endParaRPr lang="ru-RU" sz="2800" b="1" dirty="0" smtClean="0">
              <a:solidFill>
                <a:schemeClr val="tx1"/>
              </a:solidFill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b="1" dirty="0" smtClean="0">
                <a:solidFill>
                  <a:schemeClr val="tx1"/>
                </a:solidFill>
              </a:rPr>
              <a:t>Дополнительная общеобразовательная программа социально-гуманитарной направленности «</a:t>
            </a:r>
            <a:r>
              <a:rPr lang="ru-RU" b="1" dirty="0" err="1" smtClean="0">
                <a:solidFill>
                  <a:schemeClr val="tx1"/>
                </a:solidFill>
              </a:rPr>
              <a:t>Букварик</a:t>
            </a:r>
            <a:r>
              <a:rPr lang="ru-RU" b="1" dirty="0" smtClean="0">
                <a:solidFill>
                  <a:schemeClr val="tx1"/>
                </a:solidFill>
              </a:rPr>
              <a:t>».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b="1" dirty="0" smtClean="0">
                <a:solidFill>
                  <a:schemeClr val="tx1"/>
                </a:solidFill>
              </a:rPr>
              <a:t>Для детей дошкольного возраста (5-7 лет)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1080120"/>
          </a:xfrm>
        </p:spPr>
        <p:txBody>
          <a:bodyPr>
            <a:noAutofit/>
          </a:bodyPr>
          <a:lstStyle/>
          <a:p>
            <a:pPr algn="ctr"/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 smtClean="0"/>
              <a:t>Департамент образования администрации города Екатеринбурга</a:t>
            </a:r>
            <a:br>
              <a:rPr lang="ru-RU" sz="1200" b="1" dirty="0" smtClean="0"/>
            </a:br>
            <a:r>
              <a:rPr lang="ru-RU" sz="1200" b="1" dirty="0" smtClean="0"/>
              <a:t>Муниципальное бюджетное дошкольное образовательное учреждение-детский сад №88</a:t>
            </a:r>
            <a:br>
              <a:rPr lang="ru-RU" sz="1200" b="1" dirty="0" smtClean="0"/>
            </a:br>
            <a:r>
              <a:rPr lang="ru-RU" sz="1200" b="1" dirty="0" smtClean="0"/>
              <a:t>_________________________________________________________________________________</a:t>
            </a: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>620146, </a:t>
            </a:r>
            <a:r>
              <a:rPr lang="ru-RU" sz="1200" b="1" dirty="0" err="1" smtClean="0"/>
              <a:t>г.Екатеринбург</a:t>
            </a:r>
            <a:r>
              <a:rPr lang="ru-RU" sz="1200" b="1" dirty="0" smtClean="0"/>
              <a:t>,  ул. Начдива Онуфриева, 60а</a:t>
            </a:r>
            <a:br>
              <a:rPr lang="ru-RU" sz="1200" b="1" dirty="0" smtClean="0"/>
            </a:br>
            <a:r>
              <a:rPr lang="ru-RU" sz="1200" b="1" dirty="0" smtClean="0"/>
              <a:t>ИНН: 6661082839        КПП: 667101001        ОГРН: 1026605237735</a:t>
            </a:r>
            <a:br>
              <a:rPr lang="ru-RU" sz="1200" b="1" dirty="0" smtClean="0"/>
            </a:br>
            <a:r>
              <a:rPr lang="en-US" sz="1200" b="1" dirty="0" smtClean="0"/>
              <a:t>email</a:t>
            </a:r>
            <a:r>
              <a:rPr lang="ru-RU" sz="1200" b="1" dirty="0" smtClean="0"/>
              <a:t>:</a:t>
            </a:r>
            <a:r>
              <a:rPr lang="en-US" sz="1200" b="1" dirty="0" smtClean="0"/>
              <a:t> </a:t>
            </a:r>
            <a:r>
              <a:rPr lang="en-US" sz="1200" b="1" dirty="0" smtClean="0">
                <a:hlinkClick r:id="rId2"/>
              </a:rPr>
              <a:t>mdou88@eduekb.ru</a:t>
            </a:r>
            <a:r>
              <a:rPr lang="ru-RU" sz="1200" b="1" dirty="0" smtClean="0"/>
              <a:t>, сайт: </a:t>
            </a:r>
            <a:r>
              <a:rPr lang="en-US" sz="1200" b="1" dirty="0" smtClean="0"/>
              <a:t>88.tvoysadik.ru</a:t>
            </a:r>
            <a:br>
              <a:rPr lang="en-US" sz="1200" b="1" dirty="0" smtClean="0"/>
            </a:br>
            <a:r>
              <a:rPr lang="ru-RU" sz="1200" b="1" dirty="0" smtClean="0"/>
              <a:t>тел: +7 (343) 240-07-41</a:t>
            </a:r>
            <a:endParaRPr lang="ru-RU" sz="12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4221088"/>
            <a:ext cx="2800900" cy="201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10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r>
              <a:rPr lang="ru-RU" i="1" dirty="0"/>
              <a:t>Структура занятия разработана таким образом, что на каждом этапе занятия решаются определённые задачи, перечисленные выше</a:t>
            </a:r>
            <a:r>
              <a:rPr lang="ru-RU" i="1" dirty="0" smtClean="0"/>
              <a:t>.</a:t>
            </a:r>
          </a:p>
          <a:p>
            <a:pPr marL="0" indent="0">
              <a:buNone/>
            </a:pPr>
            <a:endParaRPr lang="ru-RU" i="1" dirty="0"/>
          </a:p>
          <a:p>
            <a:r>
              <a:rPr lang="ru-RU" i="1" dirty="0" smtClean="0"/>
              <a:t>Занятия </a:t>
            </a:r>
            <a:r>
              <a:rPr lang="ru-RU" i="1" dirty="0"/>
              <a:t>проводятся 1 раз в неделю, начиная со старшей группы. Программа предусматривает 2 года обучения. Каждый год обучения включает в себя 36 занятий. Всего их 72. Длительность занятий: в старшей группе – 25 минут, в подготовительной группе – 30 минут.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81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76672"/>
            <a:ext cx="6512511" cy="114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0" dirty="0" smtClean="0"/>
              <a:t>Средства обучения:</a:t>
            </a:r>
            <a:endParaRPr lang="ru-RU" sz="2800" b="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1484784"/>
            <a:ext cx="6400800" cy="3474720"/>
          </a:xfrm>
        </p:spPr>
        <p:txBody>
          <a:bodyPr>
            <a:noAutofit/>
          </a:bodyPr>
          <a:lstStyle/>
          <a:p>
            <a:r>
              <a:rPr lang="ru-RU" sz="2000" dirty="0"/>
              <a:t> - касса букв;</a:t>
            </a:r>
          </a:p>
          <a:p>
            <a:r>
              <a:rPr lang="ru-RU" sz="2000" dirty="0"/>
              <a:t>   - набор карточек </a:t>
            </a:r>
            <a:r>
              <a:rPr lang="ru-RU" sz="2000" dirty="0" err="1"/>
              <a:t>слогослияний</a:t>
            </a:r>
            <a:r>
              <a:rPr lang="ru-RU" sz="2000" dirty="0"/>
              <a:t>, необходимый для </a:t>
            </a:r>
            <a:r>
              <a:rPr lang="ru-RU" sz="2000" dirty="0" err="1"/>
              <a:t>звуко</a:t>
            </a:r>
            <a:r>
              <a:rPr lang="ru-RU" sz="2000" dirty="0"/>
              <a:t>-буквенного анализа;</a:t>
            </a:r>
          </a:p>
          <a:p>
            <a:r>
              <a:rPr lang="ru-RU" sz="2000" dirty="0"/>
              <a:t>   - набор карточек для выкладывания слоговой структуры слова;</a:t>
            </a:r>
          </a:p>
          <a:p>
            <a:r>
              <a:rPr lang="ru-RU" sz="2000" dirty="0"/>
              <a:t>   - набор карточек для выкладывания схемы предложения;</a:t>
            </a:r>
          </a:p>
          <a:p>
            <a:r>
              <a:rPr lang="ru-RU" sz="2000" dirty="0"/>
              <a:t>   - предметные картинки к каждому занятию;</a:t>
            </a:r>
          </a:p>
          <a:p>
            <a:r>
              <a:rPr lang="ru-RU" sz="2000" dirty="0"/>
              <a:t>   - букварь;</a:t>
            </a:r>
          </a:p>
          <a:p>
            <a:r>
              <a:rPr lang="ru-RU" sz="2000" dirty="0"/>
              <a:t>   - настенная доска, мел.</a:t>
            </a:r>
          </a:p>
        </p:txBody>
      </p:sp>
    </p:spTree>
    <p:extLst>
      <p:ext uri="{BB962C8B-B14F-4D97-AF65-F5344CB8AC3E}">
        <p14:creationId xmlns:p14="http://schemas.microsoft.com/office/powerpoint/2010/main" val="2777671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6512511" cy="114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/>
              <a:t> Программа базируется на принципах и подходах: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1556792"/>
            <a:ext cx="6400800" cy="3474720"/>
          </a:xfrm>
        </p:spPr>
        <p:txBody>
          <a:bodyPr>
            <a:noAutofit/>
          </a:bodyPr>
          <a:lstStyle/>
          <a:p>
            <a:r>
              <a:rPr lang="ru-RU" sz="1800" dirty="0"/>
              <a:t> - </a:t>
            </a:r>
            <a:r>
              <a:rPr lang="ru-RU" sz="1800" i="1" dirty="0"/>
              <a:t>принцип личностно-</a:t>
            </a:r>
            <a:r>
              <a:rPr lang="ru-RU" sz="1800" i="1" dirty="0" err="1"/>
              <a:t>деятельностного</a:t>
            </a:r>
            <a:r>
              <a:rPr lang="ru-RU" sz="1800" i="1" dirty="0"/>
              <a:t> подхода </a:t>
            </a:r>
            <a:r>
              <a:rPr lang="ru-RU" sz="1800" dirty="0"/>
              <a:t>в пособии определяется реализацией содержания образования через разные виды деятельности детей. В дошкольном возрасте образовательная деятельность строится на развитии наглядно-действенного, наглядно-образного мышления, с постепенным введением элементов логического мышления;</a:t>
            </a:r>
          </a:p>
          <a:p>
            <a:r>
              <a:rPr lang="ru-RU" sz="1800" dirty="0"/>
              <a:t>   - </a:t>
            </a:r>
            <a:r>
              <a:rPr lang="ru-RU" sz="1800" i="1" dirty="0"/>
              <a:t>принцип эмоционально-чувственной направленности </a:t>
            </a:r>
            <a:r>
              <a:rPr lang="ru-RU" sz="1800" dirty="0"/>
              <a:t>в развитии ребёнка, в освоении им образовательного содержания, в дошкольный период детства является доминантным и определяющим развитие познавательных процессов: воображения, мышления, памяти и оказывающей непосредственное влияние на качество выполняемой им деятельности – игры, исследования и т. д</a:t>
            </a:r>
            <a:r>
              <a:rPr lang="ru-RU" sz="1800" dirty="0" smtClean="0"/>
              <a:t>.;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28883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6512511" cy="1143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 smtClean="0"/>
              <a:t> Программа </a:t>
            </a:r>
            <a:r>
              <a:rPr lang="ru-RU" sz="2800" b="1" dirty="0"/>
              <a:t>базируется на принципах и </a:t>
            </a:r>
            <a:r>
              <a:rPr lang="ru-RU" sz="2800" b="1" dirty="0" smtClean="0"/>
              <a:t>подходах: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59632" y="2060848"/>
            <a:ext cx="6400800" cy="3474720"/>
          </a:xfrm>
        </p:spPr>
        <p:txBody>
          <a:bodyPr>
            <a:normAutofit fontScale="77500" lnSpcReduction="20000"/>
          </a:bodyPr>
          <a:lstStyle/>
          <a:p>
            <a:pPr lvl="0" algn="ctr"/>
            <a:r>
              <a:rPr lang="ru-RU" sz="1400" dirty="0">
                <a:solidFill>
                  <a:prstClr val="black"/>
                </a:solidFill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- </a:t>
            </a:r>
            <a:r>
              <a:rPr lang="ru-RU" sz="2000" i="1" dirty="0" err="1">
                <a:solidFill>
                  <a:prstClr val="black"/>
                </a:solidFill>
              </a:rPr>
              <a:t>компетентностный</a:t>
            </a:r>
            <a:r>
              <a:rPr lang="ru-RU" sz="2000" i="1" dirty="0">
                <a:solidFill>
                  <a:prstClr val="black"/>
                </a:solidFill>
              </a:rPr>
              <a:t> подход</a:t>
            </a:r>
            <a:r>
              <a:rPr lang="ru-RU" sz="2000" dirty="0">
                <a:solidFill>
                  <a:prstClr val="black"/>
                </a:solidFill>
              </a:rPr>
              <a:t>, заключается в освоении воспитанниками практическими навыками использования приобретённых знаний во всех специфически детских видах деятельности, в различных организационных формах (регламентированных и нерегламентированных);</a:t>
            </a:r>
          </a:p>
          <a:p>
            <a:pPr lvl="0" algn="ctr"/>
            <a:r>
              <a:rPr lang="ru-RU" sz="2000" dirty="0">
                <a:solidFill>
                  <a:prstClr val="black"/>
                </a:solidFill>
              </a:rPr>
              <a:t>   - </a:t>
            </a:r>
            <a:r>
              <a:rPr lang="ru-RU" sz="2000" i="1" dirty="0">
                <a:solidFill>
                  <a:prstClr val="black"/>
                </a:solidFill>
              </a:rPr>
              <a:t>принцип интеграции образования </a:t>
            </a:r>
            <a:r>
              <a:rPr lang="ru-RU" sz="2000" dirty="0">
                <a:solidFill>
                  <a:prstClr val="black"/>
                </a:solidFill>
              </a:rPr>
              <a:t>предусматривает возможность реализации содержания образования в разных видах детской деятельности;</a:t>
            </a:r>
          </a:p>
          <a:p>
            <a:pPr lvl="0" algn="ctr"/>
            <a:r>
              <a:rPr lang="ru-RU" sz="2000" dirty="0">
                <a:solidFill>
                  <a:prstClr val="black"/>
                </a:solidFill>
              </a:rPr>
              <a:t>   - </a:t>
            </a:r>
            <a:r>
              <a:rPr lang="ru-RU" sz="2000" i="1" dirty="0">
                <a:solidFill>
                  <a:prstClr val="black"/>
                </a:solidFill>
              </a:rPr>
              <a:t>принцип развития </a:t>
            </a:r>
            <a:r>
              <a:rPr lang="ru-RU" sz="2000" dirty="0">
                <a:solidFill>
                  <a:prstClr val="black"/>
                </a:solidFill>
              </a:rPr>
              <a:t>предполагает ориентацию содержания образования на стимулирование и поддержку эмоционального, духовно-нравственного и интеллектуального развития  и саморазвития ребёнка, на создание условий для проявления самостоятельности, инициативности, творческих способностей ребёнка в различных видах деятельности, а не только на накопление знаний и формирование навыков решения предметных задач.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11255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772816"/>
            <a:ext cx="8219256" cy="1143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800" b="1" u="sng" dirty="0" smtClean="0"/>
              <a:t>Цель программы: </a:t>
            </a:r>
            <a:r>
              <a:rPr lang="ru-RU" sz="4800" b="1" i="1" u="sng" dirty="0"/>
              <a:t>научить ребёнка читать до поступления в школу.</a:t>
            </a:r>
            <a:endParaRPr lang="ru-RU" sz="4800" b="1" u="sng" dirty="0"/>
          </a:p>
        </p:txBody>
      </p:sp>
    </p:spTree>
    <p:extLst>
      <p:ext uri="{BB962C8B-B14F-4D97-AF65-F5344CB8AC3E}">
        <p14:creationId xmlns:p14="http://schemas.microsoft.com/office/powerpoint/2010/main" val="221851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6512511" cy="114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/>
              <a:t>  Задачи</a:t>
            </a:r>
            <a:r>
              <a:rPr lang="ru-RU" sz="2800" b="1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59632" y="1052736"/>
            <a:ext cx="6400800" cy="3474720"/>
          </a:xfrm>
        </p:spPr>
        <p:txBody>
          <a:bodyPr>
            <a:noAutofit/>
          </a:bodyPr>
          <a:lstStyle/>
          <a:p>
            <a:r>
              <a:rPr lang="ru-RU" sz="1400" dirty="0"/>
              <a:t> - формировать пространственно-временные категории: неделя, месяцы года;</a:t>
            </a:r>
          </a:p>
          <a:p>
            <a:r>
              <a:rPr lang="ru-RU" sz="1400" dirty="0"/>
              <a:t>   - формировать умение называть предмет по </a:t>
            </a:r>
            <a:r>
              <a:rPr lang="ru-RU" sz="1400" dirty="0" err="1"/>
              <a:t>родо</a:t>
            </a:r>
            <a:r>
              <a:rPr lang="ru-RU" sz="1400" dirty="0"/>
              <a:t>-видовым признакам;</a:t>
            </a:r>
          </a:p>
          <a:p>
            <a:r>
              <a:rPr lang="ru-RU" sz="1400" dirty="0"/>
              <a:t>   - учить ребёнка приёмам словоизменения, а именно: единственное и множественное число существительных, в т. ч. отработка множественного числа родительного падежа существительных; уменьшительно-ласкательные суффиксы существительных;</a:t>
            </a:r>
          </a:p>
          <a:p>
            <a:r>
              <a:rPr lang="ru-RU" sz="1400" dirty="0"/>
              <a:t>   - познакомить с понятиями «звук», «гласный звук», «согласный звук»; учить называть характерные признаки гласных и согласных звуков; учить различать их между собой;</a:t>
            </a:r>
          </a:p>
          <a:p>
            <a:r>
              <a:rPr lang="ru-RU" sz="1400" dirty="0"/>
              <a:t>   - формировать умение называть обобщающее понятие;</a:t>
            </a:r>
          </a:p>
          <a:p>
            <a:r>
              <a:rPr lang="ru-RU" sz="1400" dirty="0"/>
              <a:t>   - формировать умение классифицировать предметы через лексические темы; </a:t>
            </a:r>
          </a:p>
          <a:p>
            <a:r>
              <a:rPr lang="ru-RU" sz="1400" dirty="0"/>
              <a:t>   - дать представление о понятии «буква»; учить различать понятия «звук» и «буква»;</a:t>
            </a:r>
          </a:p>
          <a:p>
            <a:r>
              <a:rPr lang="ru-RU" sz="1400" dirty="0"/>
              <a:t>   - дать представление графического изображения букв русского алфавита;</a:t>
            </a:r>
          </a:p>
          <a:p>
            <a:r>
              <a:rPr lang="ru-RU" sz="1400" dirty="0"/>
              <a:t>   - формировать умение соотносить букву со знакомыми предметами;</a:t>
            </a:r>
          </a:p>
          <a:p>
            <a:r>
              <a:rPr lang="ru-RU" sz="1400" dirty="0"/>
              <a:t>   - уметь выделять на слух заданный звук в различных позициях: начало, середина, конец слова;</a:t>
            </a:r>
          </a:p>
        </p:txBody>
      </p:sp>
    </p:spTree>
    <p:extLst>
      <p:ext uri="{BB962C8B-B14F-4D97-AF65-F5344CB8AC3E}">
        <p14:creationId xmlns:p14="http://schemas.microsoft.com/office/powerpoint/2010/main" val="293741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692696"/>
            <a:ext cx="6512511" cy="114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/>
              <a:t> Задачи: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1772816"/>
            <a:ext cx="7488832" cy="3744416"/>
          </a:xfrm>
        </p:spPr>
        <p:txBody>
          <a:bodyPr>
            <a:noAutofit/>
          </a:bodyPr>
          <a:lstStyle/>
          <a:p>
            <a:r>
              <a:rPr lang="ru-RU" sz="1400" dirty="0"/>
              <a:t>- формировать умение придумывать слово на заданный звук и определять местоположение звука в слове;</a:t>
            </a:r>
          </a:p>
          <a:p>
            <a:r>
              <a:rPr lang="ru-RU" sz="1400" dirty="0"/>
              <a:t>   - дать представление о понятии «слог»;</a:t>
            </a:r>
          </a:p>
          <a:p>
            <a:r>
              <a:rPr lang="ru-RU" sz="1400" dirty="0"/>
              <a:t>   - учить различать слог-слияние и слог-</a:t>
            </a:r>
            <a:r>
              <a:rPr lang="ru-RU" sz="1400" dirty="0" err="1"/>
              <a:t>неслияние</a:t>
            </a:r>
            <a:r>
              <a:rPr lang="ru-RU" sz="1400" dirty="0"/>
              <a:t>;</a:t>
            </a:r>
          </a:p>
          <a:p>
            <a:r>
              <a:rPr lang="ru-RU" sz="1400" dirty="0"/>
              <a:t>   - формировать умение работать с кассой букв и слогов;</a:t>
            </a:r>
          </a:p>
          <a:p>
            <a:r>
              <a:rPr lang="ru-RU" sz="1400" dirty="0"/>
              <a:t>   - развивать умение членить слова на слоги; называть ударный слог;</a:t>
            </a:r>
          </a:p>
          <a:p>
            <a:r>
              <a:rPr lang="ru-RU" sz="1400" dirty="0"/>
              <a:t>   - дать представление о </a:t>
            </a:r>
            <a:r>
              <a:rPr lang="ru-RU" sz="1400" dirty="0" err="1"/>
              <a:t>звуко</a:t>
            </a:r>
            <a:r>
              <a:rPr lang="ru-RU" sz="1400" dirty="0"/>
              <a:t>-буквенном анализе слова;</a:t>
            </a:r>
          </a:p>
          <a:p>
            <a:r>
              <a:rPr lang="ru-RU" sz="1400" dirty="0"/>
              <a:t>   - дать представление о понятии «предложение»;</a:t>
            </a:r>
          </a:p>
          <a:p>
            <a:r>
              <a:rPr lang="ru-RU" sz="1400" dirty="0"/>
              <a:t>   - учить членить предложение на слова;</a:t>
            </a:r>
          </a:p>
          <a:p>
            <a:r>
              <a:rPr lang="ru-RU" sz="1400" dirty="0"/>
              <a:t>   - учить составлять рассказ из 3-5 предложений;</a:t>
            </a:r>
          </a:p>
          <a:p>
            <a:r>
              <a:rPr lang="ru-RU" sz="1400" dirty="0"/>
              <a:t>   - учить пересказывать составленный рассказ с опорой на схему;</a:t>
            </a:r>
          </a:p>
          <a:p>
            <a:r>
              <a:rPr lang="ru-RU" sz="1400" dirty="0"/>
              <a:t>   - развивать мелкую моторику пальцев рук с помощью пальчиковых упражнений; </a:t>
            </a:r>
          </a:p>
          <a:p>
            <a:r>
              <a:rPr lang="ru-RU" sz="1400" dirty="0"/>
              <a:t>   - продолжать развивать общую моторику с помощью </a:t>
            </a:r>
            <a:r>
              <a:rPr lang="ru-RU" sz="1400" dirty="0" err="1"/>
              <a:t>физ.пауз</a:t>
            </a:r>
            <a:r>
              <a:rPr lang="ru-RU" sz="1400" dirty="0"/>
              <a:t>.  </a:t>
            </a:r>
          </a:p>
          <a:p>
            <a:pPr marL="0" indent="0">
              <a:buNone/>
            </a:pPr>
            <a:r>
              <a:rPr lang="ru-RU" sz="800" dirty="0"/>
              <a:t> </a:t>
            </a:r>
          </a:p>
          <a:p>
            <a:endParaRPr lang="ru-RU" sz="700" dirty="0"/>
          </a:p>
        </p:txBody>
      </p:sp>
    </p:spTree>
    <p:extLst>
      <p:ext uri="{BB962C8B-B14F-4D97-AF65-F5344CB8AC3E}">
        <p14:creationId xmlns:p14="http://schemas.microsoft.com/office/powerpoint/2010/main" val="166972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6512511" cy="1143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 smtClean="0"/>
              <a:t>Требования к уровню подготовки воспитанников: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1700808"/>
            <a:ext cx="6400800" cy="3474720"/>
          </a:xfrm>
        </p:spPr>
        <p:txBody>
          <a:bodyPr>
            <a:noAutofit/>
          </a:bodyPr>
          <a:lstStyle/>
          <a:p>
            <a:r>
              <a:rPr lang="ru-RU" sz="1400" dirty="0"/>
              <a:t>Исходя из поставленных задач, в конце курса </a:t>
            </a:r>
            <a:r>
              <a:rPr lang="ru-RU" sz="1400" dirty="0" smtClean="0"/>
              <a:t>к </a:t>
            </a:r>
            <a:r>
              <a:rPr lang="ru-RU" sz="1400" dirty="0"/>
              <a:t>воспитанникам предъявляются следующие требования:</a:t>
            </a:r>
          </a:p>
          <a:p>
            <a:pPr marL="45720" indent="0">
              <a:buNone/>
            </a:pPr>
            <a:r>
              <a:rPr lang="ru-RU" sz="1400"/>
              <a:t> </a:t>
            </a:r>
            <a:r>
              <a:rPr lang="ru-RU" sz="1400" smtClean="0"/>
              <a:t>      </a:t>
            </a:r>
            <a:r>
              <a:rPr lang="ru-RU" sz="1400" dirty="0"/>
              <a:t>Дети могут:</a:t>
            </a:r>
          </a:p>
          <a:p>
            <a:r>
              <a:rPr lang="ru-RU" sz="1400" dirty="0"/>
              <a:t>   - уметь ориентироваться в пространственно-временных категориях: неделя, месяцы года;</a:t>
            </a:r>
          </a:p>
          <a:p>
            <a:r>
              <a:rPr lang="ru-RU" sz="1400" dirty="0"/>
              <a:t>   - уметь называть предмет по </a:t>
            </a:r>
            <a:r>
              <a:rPr lang="ru-RU" sz="1400" dirty="0" err="1"/>
              <a:t>родо</a:t>
            </a:r>
            <a:r>
              <a:rPr lang="ru-RU" sz="1400" dirty="0"/>
              <a:t>-видовым признакам;</a:t>
            </a:r>
          </a:p>
          <a:p>
            <a:r>
              <a:rPr lang="ru-RU" sz="1400" dirty="0"/>
              <a:t>   - иметь представления о некоторых способах словоизменения: единственное и множественное число существительных, множественное число существительных в родительном падеже, уменьшительно-ласкательные суффиксы существительных;</a:t>
            </a:r>
          </a:p>
          <a:p>
            <a:r>
              <a:rPr lang="ru-RU" sz="1400" dirty="0"/>
              <a:t>   - иметь представление о понятии «звук», видах звуков в родной речи: гласный и согласный;</a:t>
            </a:r>
          </a:p>
          <a:p>
            <a:r>
              <a:rPr lang="ru-RU" sz="1400" dirty="0"/>
              <a:t>   - уметь называть основные признаки гласных и согласных звуков; различать гласные и согласные звуки между собой;</a:t>
            </a:r>
          </a:p>
          <a:p>
            <a:r>
              <a:rPr lang="ru-RU" sz="1400" dirty="0"/>
              <a:t>   - уметь называть обобщающим понятием группу предметов, сходных по </a:t>
            </a:r>
            <a:r>
              <a:rPr lang="ru-RU" sz="1400" dirty="0" err="1"/>
              <a:t>родо</a:t>
            </a:r>
            <a:r>
              <a:rPr lang="ru-RU" sz="1400" dirty="0"/>
              <a:t>-видовым признакам;</a:t>
            </a:r>
          </a:p>
          <a:p>
            <a:r>
              <a:rPr lang="ru-RU" sz="1400" dirty="0"/>
              <a:t>   - уметь классифицировать предметы, включённые в лексические темы;</a:t>
            </a: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354199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6512511" cy="1143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 smtClean="0"/>
              <a:t> Требования </a:t>
            </a:r>
            <a:r>
              <a:rPr lang="ru-RU" sz="2800" b="1" dirty="0"/>
              <a:t>к уровню подготовки воспитанников: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29600" cy="4525963"/>
          </a:xfrm>
        </p:spPr>
        <p:txBody>
          <a:bodyPr>
            <a:noAutofit/>
          </a:bodyPr>
          <a:lstStyle/>
          <a:p>
            <a:r>
              <a:rPr lang="ru-RU" sz="1400" dirty="0"/>
              <a:t>  </a:t>
            </a:r>
            <a:r>
              <a:rPr lang="ru-RU" sz="1400" dirty="0" smtClean="0"/>
              <a:t> -иметь </a:t>
            </a:r>
            <a:r>
              <a:rPr lang="ru-RU" sz="1400" dirty="0"/>
              <a:t>представления о понятиях «звук» и «буква» и уметь различать эти понятия между собой;</a:t>
            </a:r>
          </a:p>
          <a:p>
            <a:r>
              <a:rPr lang="ru-RU" sz="1400" dirty="0"/>
              <a:t>   </a:t>
            </a:r>
            <a:r>
              <a:rPr lang="ru-RU" sz="1400" dirty="0" smtClean="0"/>
              <a:t>-иметь </a:t>
            </a:r>
            <a:r>
              <a:rPr lang="ru-RU" sz="1400" dirty="0"/>
              <a:t>представление графического изображения букв русского языка;</a:t>
            </a:r>
          </a:p>
          <a:p>
            <a:r>
              <a:rPr lang="ru-RU" sz="1400" dirty="0"/>
              <a:t>   </a:t>
            </a:r>
            <a:r>
              <a:rPr lang="ru-RU" sz="1400" dirty="0" smtClean="0"/>
              <a:t>-научится </a:t>
            </a:r>
            <a:r>
              <a:rPr lang="ru-RU" sz="1400" dirty="0"/>
              <a:t>соотносить букву со знакомыми предметами;</a:t>
            </a:r>
          </a:p>
          <a:p>
            <a:r>
              <a:rPr lang="ru-RU" sz="1400" dirty="0"/>
              <a:t>   </a:t>
            </a:r>
            <a:r>
              <a:rPr lang="ru-RU" sz="1400" dirty="0" smtClean="0"/>
              <a:t>-уметь </a:t>
            </a:r>
            <a:r>
              <a:rPr lang="ru-RU" sz="1400" dirty="0"/>
              <a:t>определять на слух заданный звук в различных позициях: начало, середина, конец слова;</a:t>
            </a:r>
          </a:p>
          <a:p>
            <a:r>
              <a:rPr lang="ru-RU" sz="1400" dirty="0"/>
              <a:t> </a:t>
            </a:r>
            <a:r>
              <a:rPr lang="ru-RU" sz="1400" dirty="0" smtClean="0"/>
              <a:t>  -уметь </a:t>
            </a:r>
            <a:r>
              <a:rPr lang="ru-RU" sz="1400" dirty="0"/>
              <a:t>придумывать слова на заданный звук и определять его местоположение в слове;</a:t>
            </a:r>
          </a:p>
          <a:p>
            <a:r>
              <a:rPr lang="ru-RU" sz="1400" dirty="0"/>
              <a:t>   </a:t>
            </a:r>
            <a:r>
              <a:rPr lang="ru-RU" sz="1400" dirty="0" smtClean="0"/>
              <a:t>-иметь </a:t>
            </a:r>
            <a:r>
              <a:rPr lang="ru-RU" sz="1400" dirty="0"/>
              <a:t>представление о понятии «слог»;</a:t>
            </a:r>
          </a:p>
          <a:p>
            <a:r>
              <a:rPr lang="ru-RU" sz="1400" dirty="0"/>
              <a:t>   </a:t>
            </a:r>
            <a:r>
              <a:rPr lang="ru-RU" sz="1400" dirty="0" smtClean="0"/>
              <a:t>-знать </a:t>
            </a:r>
            <a:r>
              <a:rPr lang="ru-RU" sz="1400" dirty="0"/>
              <a:t>виды слогов: «слог-слияние» и «слог-</a:t>
            </a:r>
            <a:r>
              <a:rPr lang="ru-RU" sz="1400" dirty="0" err="1"/>
              <a:t>неслияние</a:t>
            </a:r>
            <a:r>
              <a:rPr lang="ru-RU" sz="1400" dirty="0"/>
              <a:t>» и уметь различать их между собой;</a:t>
            </a:r>
          </a:p>
          <a:p>
            <a:r>
              <a:rPr lang="ru-RU" sz="1400" dirty="0"/>
              <a:t>   </a:t>
            </a:r>
            <a:r>
              <a:rPr lang="ru-RU" sz="1400" dirty="0" smtClean="0"/>
              <a:t>-иметь </a:t>
            </a:r>
            <a:r>
              <a:rPr lang="ru-RU" sz="1400" dirty="0"/>
              <a:t>представление о работе с кассой букв и слогов;</a:t>
            </a:r>
          </a:p>
          <a:p>
            <a:r>
              <a:rPr lang="ru-RU" sz="1400" dirty="0"/>
              <a:t>   </a:t>
            </a:r>
            <a:r>
              <a:rPr lang="ru-RU" sz="1400" dirty="0" smtClean="0"/>
              <a:t>-уметь </a:t>
            </a:r>
            <a:r>
              <a:rPr lang="ru-RU" sz="1400" dirty="0"/>
              <a:t>членить слова на слоги, называть ударный слог;</a:t>
            </a:r>
          </a:p>
          <a:p>
            <a:r>
              <a:rPr lang="ru-RU" sz="1400" dirty="0"/>
              <a:t>  </a:t>
            </a:r>
            <a:r>
              <a:rPr lang="ru-RU" sz="1400" dirty="0" smtClean="0"/>
              <a:t> -иметь </a:t>
            </a:r>
            <a:r>
              <a:rPr lang="ru-RU" sz="1400" dirty="0"/>
              <a:t>представление о </a:t>
            </a:r>
            <a:r>
              <a:rPr lang="ru-RU" sz="1400" dirty="0" err="1"/>
              <a:t>звуко</a:t>
            </a:r>
            <a:r>
              <a:rPr lang="ru-RU" sz="1400" dirty="0"/>
              <a:t>-буквенном анализе слова;</a:t>
            </a:r>
          </a:p>
          <a:p>
            <a:r>
              <a:rPr lang="ru-RU" sz="1400" dirty="0"/>
              <a:t>   </a:t>
            </a:r>
            <a:r>
              <a:rPr lang="ru-RU" sz="1400" dirty="0" smtClean="0"/>
              <a:t>-иметь </a:t>
            </a:r>
            <a:r>
              <a:rPr lang="ru-RU" sz="1400" dirty="0"/>
              <a:t>представление о понятии «предложение»;</a:t>
            </a:r>
          </a:p>
          <a:p>
            <a:r>
              <a:rPr lang="ru-RU" sz="1400" dirty="0"/>
              <a:t>   </a:t>
            </a:r>
            <a:r>
              <a:rPr lang="ru-RU" sz="1400" dirty="0" smtClean="0"/>
              <a:t>-уметь </a:t>
            </a:r>
            <a:r>
              <a:rPr lang="ru-RU" sz="1400" dirty="0"/>
              <a:t>членить предложение на слова;</a:t>
            </a:r>
          </a:p>
          <a:p>
            <a:r>
              <a:rPr lang="ru-RU" sz="1400" dirty="0"/>
              <a:t>  </a:t>
            </a:r>
            <a:r>
              <a:rPr lang="ru-RU" sz="1400" dirty="0" smtClean="0"/>
              <a:t> -уметь </a:t>
            </a:r>
            <a:r>
              <a:rPr lang="ru-RU" sz="1400" dirty="0"/>
              <a:t>составлять рассказ из 3-5 предложений с опорой на графическую схему; </a:t>
            </a:r>
          </a:p>
          <a:p>
            <a:r>
              <a:rPr lang="ru-RU" sz="1400" dirty="0"/>
              <a:t>   </a:t>
            </a:r>
            <a:r>
              <a:rPr lang="ru-RU" sz="1400" dirty="0" smtClean="0"/>
              <a:t>-уметь </a:t>
            </a:r>
            <a:r>
              <a:rPr lang="ru-RU" sz="1400" dirty="0"/>
              <a:t>пересказывать составленный рассказ.</a:t>
            </a:r>
          </a:p>
        </p:txBody>
      </p:sp>
    </p:spTree>
    <p:extLst>
      <p:ext uri="{BB962C8B-B14F-4D97-AF65-F5344CB8AC3E}">
        <p14:creationId xmlns:p14="http://schemas.microsoft.com/office/powerpoint/2010/main" val="101485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6512511" cy="1143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 smtClean="0"/>
              <a:t>Структура занятия включает следующие этапы работы: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412776"/>
            <a:ext cx="8229600" cy="4525963"/>
          </a:xfrm>
        </p:spPr>
        <p:txBody>
          <a:bodyPr>
            <a:noAutofit/>
          </a:bodyPr>
          <a:lstStyle/>
          <a:p>
            <a:r>
              <a:rPr lang="ru-RU" sz="2400" dirty="0"/>
              <a:t> </a:t>
            </a:r>
            <a:r>
              <a:rPr lang="ru-RU" sz="2000" dirty="0"/>
              <a:t>- Организационный момент;</a:t>
            </a:r>
          </a:p>
          <a:p>
            <a:r>
              <a:rPr lang="ru-RU" sz="2000" dirty="0"/>
              <a:t>   - Проверка домашнего задания;</a:t>
            </a:r>
          </a:p>
          <a:p>
            <a:r>
              <a:rPr lang="ru-RU" sz="2000" dirty="0"/>
              <a:t>   - Объявление темы занятия;</a:t>
            </a:r>
          </a:p>
          <a:p>
            <a:r>
              <a:rPr lang="ru-RU" sz="2000" dirty="0"/>
              <a:t>   - Анализ классификационных признаков;</a:t>
            </a:r>
          </a:p>
          <a:p>
            <a:r>
              <a:rPr lang="ru-RU" sz="2000" dirty="0"/>
              <a:t>   - Соотнесение звука с буквой;</a:t>
            </a:r>
          </a:p>
          <a:p>
            <a:r>
              <a:rPr lang="ru-RU" sz="2000" dirty="0"/>
              <a:t>   - Соотнесение  образа буквы со знакомыми предметами;</a:t>
            </a:r>
          </a:p>
          <a:p>
            <a:r>
              <a:rPr lang="ru-RU" sz="2000" dirty="0"/>
              <a:t>   - Работа с букварём;</a:t>
            </a:r>
          </a:p>
          <a:p>
            <a:r>
              <a:rPr lang="ru-RU" sz="2000" dirty="0"/>
              <a:t>   - Работа с кассой букв и слогов;</a:t>
            </a:r>
          </a:p>
          <a:p>
            <a:r>
              <a:rPr lang="ru-RU" sz="2000" dirty="0"/>
              <a:t>   - Работа с текстом;</a:t>
            </a:r>
          </a:p>
          <a:p>
            <a:r>
              <a:rPr lang="ru-RU" sz="2000" dirty="0"/>
              <a:t>   - Подведение итога;</a:t>
            </a:r>
          </a:p>
          <a:p>
            <a:r>
              <a:rPr lang="ru-RU" sz="2000" dirty="0"/>
              <a:t>   - Домашнее задание.</a:t>
            </a:r>
          </a:p>
        </p:txBody>
      </p:sp>
    </p:spTree>
    <p:extLst>
      <p:ext uri="{BB962C8B-B14F-4D97-AF65-F5344CB8AC3E}">
        <p14:creationId xmlns:p14="http://schemas.microsoft.com/office/powerpoint/2010/main" val="401168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64</TotalTime>
  <Words>1035</Words>
  <Application>Microsoft Office PowerPoint</Application>
  <PresentationFormat>Экран (4:3)</PresentationFormat>
  <Paragraphs>86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Calibri</vt:lpstr>
      <vt:lpstr>Georgia</vt:lpstr>
      <vt:lpstr>Trebuchet MS</vt:lpstr>
      <vt:lpstr>Воздушный поток</vt:lpstr>
      <vt:lpstr>  Департамент образования администрации города Екатеринбурга Муниципальное бюджетное дошкольное образовательное учреждение-детский сад №88 _________________________________________________________________________________ 620146, г.Екатеринбург,  ул. Начдива Онуфриева, 60а ИНН: 6661082839        КПП: 667101001        ОГРН: 1026605237735 email: mdou88@eduekb.ru, сайт: 88.tvoysadik.ru тел: +7 (343) 240-07-41</vt:lpstr>
      <vt:lpstr> Программа базируется на принципах и подходах:</vt:lpstr>
      <vt:lpstr> Программа базируется на принципах и подходах:</vt:lpstr>
      <vt:lpstr>Цель программы: научить ребёнка читать до поступления в школу.</vt:lpstr>
      <vt:lpstr>  Задачи:</vt:lpstr>
      <vt:lpstr> Задачи:</vt:lpstr>
      <vt:lpstr>Требования к уровню подготовки воспитанников:</vt:lpstr>
      <vt:lpstr> Требования к уровню подготовки воспитанников:</vt:lpstr>
      <vt:lpstr>Структура занятия включает следующие этапы работы:</vt:lpstr>
      <vt:lpstr>Презентация PowerPoint</vt:lpstr>
      <vt:lpstr>Средства обучения: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Департамент образования администрации города Екатеринбурга Муниципальное бюджетное дошкольное образовательное учреждение-детский сад №88 __________________________________________________________________________________ 620146, г.Екатеринбург,  ул. Начдива Онуфриева, 60а ИНН: 6661082839        КПП: 667101001        ОГРН: 1026605237735 email: mdou88@eduekb.ru, сайт: 88.tvoysadik.ru тел: +7 (343) 240-07-41</dc:title>
  <dc:creator>hp</dc:creator>
  <cp:lastModifiedBy>ekate</cp:lastModifiedBy>
  <cp:revision>5</cp:revision>
  <dcterms:created xsi:type="dcterms:W3CDTF">2023-09-24T11:12:22Z</dcterms:created>
  <dcterms:modified xsi:type="dcterms:W3CDTF">2023-09-22T04:10:38Z</dcterms:modified>
</cp:coreProperties>
</file>