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sldIdLst>
    <p:sldId id="273" r:id="rId2"/>
    <p:sldId id="256" r:id="rId3"/>
    <p:sldId id="257" r:id="rId4"/>
    <p:sldId id="259" r:id="rId5"/>
    <p:sldId id="261" r:id="rId6"/>
    <p:sldId id="262" r:id="rId7"/>
    <p:sldId id="260" r:id="rId8"/>
    <p:sldId id="272" r:id="rId9"/>
    <p:sldId id="263" r:id="rId10"/>
    <p:sldId id="264" r:id="rId11"/>
    <p:sldId id="265" r:id="rId12"/>
    <p:sldId id="266" r:id="rId13"/>
    <p:sldId id="267" r:id="rId14"/>
    <p:sldId id="270" r:id="rId15"/>
    <p:sldId id="271" r:id="rId16"/>
    <p:sldId id="268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3103" autoAdjust="0"/>
  </p:normalViewPr>
  <p:slideViewPr>
    <p:cSldViewPr>
      <p:cViewPr>
        <p:scale>
          <a:sx n="76" d="100"/>
          <a:sy n="76" d="100"/>
        </p:scale>
        <p:origin x="-2634" y="-7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175A4A5-32E7-4861-A704-CBC8C35E307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7CF20FF-E3E8-4871-9FC8-69729ED8F4E4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25E4B02-9A94-416D-9D8F-A73B6C81EB0E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F56B303-8403-4E9A-BAF0-6B570413EA7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1A4A107-B02B-4C1F-9CE5-1DE431552FCF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9FEA3B9-B893-4D67-9DA3-AE9E552D3B07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EB3C2FA-6E2B-4DCB-9FD8-37EEE980049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5A48057-3E00-4105-AFA7-2422C4857C76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1DDD30C-D04B-48C0-A720-A33323D196A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B09FF31-3339-4AA2-8FA8-3D9AF446838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47E5CF9-CD37-4865-9E2D-197BFF1F75A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 alt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F2F78FE4-BE26-4927-9822-2BC749B26C2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95400" y="304800"/>
            <a:ext cx="7848600" cy="5867400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Введение профессионального стандарта педагога в образовательной организации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МБДОУ – детский сад № 88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> </a:t>
            </a:r>
            <a:r>
              <a:rPr lang="ru-RU" sz="3100" dirty="0" smtClean="0"/>
              <a:t>                                                       </a:t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                                                                     Зам. Зав. по ВМР</a:t>
            </a:r>
            <a:br>
              <a:rPr lang="ru-RU" sz="3100" dirty="0" smtClean="0"/>
            </a:br>
            <a:r>
              <a:rPr lang="ru-RU" sz="3100" dirty="0" smtClean="0"/>
              <a:t>                                                           Белкина В.В        </a:t>
            </a:r>
            <a:br>
              <a:rPr lang="ru-RU" sz="3100" dirty="0" smtClean="0"/>
            </a:br>
            <a:endParaRPr lang="ru-RU" sz="3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3200" dirty="0" smtClean="0"/>
              <a:t>Содержание профессионального стандарта в области </a:t>
            </a:r>
            <a:r>
              <a:rPr lang="ru-RU" altLang="ru-RU" sz="3200" dirty="0" smtClean="0"/>
              <a:t>– воспитательная деятельность</a:t>
            </a:r>
            <a:endParaRPr lang="ru-RU" altLang="ru-RU" sz="3200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dirty="0" smtClean="0">
                <a:latin typeface="Times New Roman" pitchFamily="18" charset="0"/>
              </a:rPr>
              <a:t>владеть формами и</a:t>
            </a:r>
            <a:r>
              <a:rPr lang="ru-RU" altLang="ru-RU" dirty="0" smtClean="0"/>
              <a:t> </a:t>
            </a:r>
            <a:r>
              <a:rPr lang="ru-RU" altLang="ru-RU" dirty="0" smtClean="0">
                <a:latin typeface="Times New Roman" pitchFamily="18" charset="0"/>
              </a:rPr>
              <a:t>методами воспитательной работы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dirty="0" smtClean="0">
                <a:latin typeface="Times New Roman" pitchFamily="18" charset="0"/>
              </a:rPr>
              <a:t>Владеть организационными формами и методами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dirty="0" smtClean="0">
                <a:latin typeface="Times New Roman" pitchFamily="18" charset="0"/>
              </a:rPr>
              <a:t>Уметь общаться с детьми, защищать их интересы и достоинство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dirty="0" smtClean="0">
                <a:latin typeface="Times New Roman" pitchFamily="18" charset="0"/>
              </a:rPr>
              <a:t>Поддерживать уклад, атмосферу и традиции учреждения, внося в них свой положительный вклад.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3200" dirty="0" smtClean="0"/>
              <a:t>Содержание профессионального стандарта в области </a:t>
            </a:r>
            <a:r>
              <a:rPr lang="en-US" altLang="ru-RU" sz="3200" dirty="0" smtClean="0"/>
              <a:t>–</a:t>
            </a:r>
            <a:r>
              <a:rPr lang="ru-RU" altLang="ru-RU" sz="3200" dirty="0" smtClean="0"/>
              <a:t>развивающая деятельность</a:t>
            </a:r>
            <a:endParaRPr lang="ru-RU" altLang="ru-RU" sz="3200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r>
              <a:rPr lang="ru-RU" altLang="ru-RU" dirty="0" smtClean="0">
                <a:latin typeface="Times New Roman" pitchFamily="18" charset="0"/>
              </a:rPr>
              <a:t>Готовность принять всех детей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ru-RU" altLang="ru-RU" dirty="0" smtClean="0">
                <a:latin typeface="Times New Roman" pitchFamily="18" charset="0"/>
              </a:rPr>
              <a:t>Выявлять разнообразные проблемы детей, оказывать адресную помощь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ru-RU" altLang="ru-RU" dirty="0" smtClean="0">
                <a:latin typeface="Times New Roman" pitchFamily="18" charset="0"/>
              </a:rPr>
              <a:t>Готовность к взаимодействию с другими специалистами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ru-RU" altLang="ru-RU" dirty="0" smtClean="0">
                <a:latin typeface="Times New Roman" pitchFamily="18" charset="0"/>
              </a:rPr>
              <a:t>Уметь отслеживать динамику развития ребенка</a:t>
            </a:r>
          </a:p>
          <a:p>
            <a:pPr algn="just" eaLnBrk="1" hangingPunct="1">
              <a:buNone/>
            </a:pPr>
            <a:endParaRPr lang="ru-RU" altLang="ru-RU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2000" b="1" smtClean="0"/>
              <a:t>ПРОФЕССИОНАЛЬНЫЕ </a:t>
            </a:r>
            <a:r>
              <a:rPr lang="ru-RU" altLang="ru-RU" sz="2000" b="1" smtClean="0">
                <a:latin typeface="Times New Roman" pitchFamily="18" charset="0"/>
              </a:rPr>
              <a:t>КОМПЕТЕНЦИИ ВОСПИТАТЕЛЯ, ОТРАЖАЮЩИЕ СПЕЦИФИКУ РАБОТЫ НА ДОШКОЛЬНОМ УРОВНЕ ОБРАЗОВАНИЯ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83058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2500" b="1" dirty="0" smtClean="0">
                <a:latin typeface="Times New Roman" pitchFamily="18" charset="0"/>
              </a:rPr>
              <a:t>Педагог </a:t>
            </a:r>
            <a:r>
              <a:rPr lang="ru-RU" altLang="ru-RU" sz="2500" b="1" u="sng" dirty="0" smtClean="0">
                <a:latin typeface="Times New Roman" pitchFamily="18" charset="0"/>
              </a:rPr>
              <a:t>должен</a:t>
            </a:r>
            <a:r>
              <a:rPr lang="ru-RU" altLang="ru-RU" sz="2500" dirty="0" smtClean="0">
                <a:latin typeface="Times New Roman" pitchFamily="18" charset="0"/>
              </a:rPr>
              <a:t>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500" dirty="0" smtClean="0">
                <a:latin typeface="Times New Roman" pitchFamily="18" charset="0"/>
              </a:rPr>
              <a:t>Знать специфику дошкольного образования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500" dirty="0" smtClean="0">
                <a:latin typeface="Times New Roman" pitchFamily="18" charset="0"/>
              </a:rPr>
              <a:t>Знать общие закономерности развития детей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500" dirty="0" smtClean="0">
                <a:latin typeface="Times New Roman" pitchFamily="18" charset="0"/>
              </a:rPr>
              <a:t>Уметь организовывать ведущие виды деятельности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500" dirty="0" smtClean="0">
                <a:latin typeface="Times New Roman" pitchFamily="18" charset="0"/>
              </a:rPr>
              <a:t>Владеть теорией и методиками развития детей дошкольного возраста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500" dirty="0" smtClean="0">
                <a:latin typeface="Times New Roman" pitchFamily="18" charset="0"/>
              </a:rPr>
              <a:t>Уметь планировать, реализовывать и анализировать образовательную работу с детьми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500" dirty="0" smtClean="0">
                <a:latin typeface="Times New Roman" pitchFamily="18" charset="0"/>
              </a:rPr>
              <a:t>Уметь планировать и корректировать образовательные задачи по результатам мониторинга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500" dirty="0" smtClean="0">
                <a:latin typeface="Times New Roman" pitchFamily="18" charset="0"/>
              </a:rPr>
              <a:t>Владеть методами и средствами психолого-педагогического просвещения родителей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500" dirty="0" smtClean="0">
                <a:latin typeface="Times New Roman" pitchFamily="18" charset="0"/>
              </a:rPr>
              <a:t>Владеть </a:t>
            </a:r>
            <a:r>
              <a:rPr lang="ru-RU" altLang="ru-RU" sz="2500" dirty="0" err="1" smtClean="0">
                <a:latin typeface="Times New Roman" pitchFamily="18" charset="0"/>
              </a:rPr>
              <a:t>ИКТ-компетенциями</a:t>
            </a:r>
            <a:endParaRPr lang="ru-RU" altLang="ru-RU" sz="25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3200" b="1" dirty="0" smtClean="0">
                <a:latin typeface="Times New Roman" pitchFamily="18" charset="0"/>
              </a:rPr>
              <a:t>Методы оценки выполнения требований профессионального стандарта педагога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827213"/>
            <a:ext cx="8458200" cy="480218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altLang="ru-RU" dirty="0" smtClean="0">
                <a:latin typeface="Times New Roman" pitchFamily="18" charset="0"/>
              </a:rPr>
              <a:t>Профессиональная деятельность воспитателя оценивается только комплексно. Высокая оценка включает:</a:t>
            </a:r>
          </a:p>
          <a:p>
            <a:pPr algn="just">
              <a:buFont typeface="Wingdings" pitchFamily="2" charset="2"/>
              <a:buChar char="Ø"/>
            </a:pPr>
            <a:r>
              <a:rPr lang="ru-RU" altLang="ru-RU" dirty="0" smtClean="0">
                <a:latin typeface="Times New Roman" pitchFamily="18" charset="0"/>
              </a:rPr>
              <a:t> </a:t>
            </a:r>
            <a:r>
              <a:rPr lang="ru-RU" altLang="ru-RU" sz="2800" dirty="0" smtClean="0">
                <a:latin typeface="Times New Roman" pitchFamily="18" charset="0"/>
              </a:rPr>
              <a:t>сочетание показателей динамики развития интегративных качеств ребенка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ru-RU" altLang="ru-RU" sz="2800" dirty="0" smtClean="0">
                <a:latin typeface="Times New Roman" pitchFamily="18" charset="0"/>
              </a:rPr>
              <a:t>Положительное отношение к детскому саду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ru-RU" altLang="ru-RU" sz="2800" dirty="0" smtClean="0">
                <a:latin typeface="Times New Roman" pitchFamily="18" charset="0"/>
              </a:rPr>
              <a:t>Высокой степени активности и вовлеченности родителей  в жизнь детского сада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2"/>
          <p:cNvSpPr>
            <a:spLocks noGrp="1" noChangeArrowheads="1"/>
          </p:cNvSpPr>
          <p:nvPr>
            <p:ph type="title"/>
          </p:nvPr>
        </p:nvSpPr>
        <p:spPr>
          <a:xfrm>
            <a:off x="131763" y="533400"/>
            <a:ext cx="5807075" cy="5683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3200" b="1" smtClean="0">
                <a:solidFill>
                  <a:srgbClr val="FF0000"/>
                </a:solidFill>
              </a:rPr>
              <a:t>Эффективный контракт</a:t>
            </a:r>
            <a:endParaRPr lang="en-US" altLang="ru-RU" sz="3200" b="1" smtClean="0">
              <a:solidFill>
                <a:srgbClr val="FF0000"/>
              </a:solidFill>
              <a:latin typeface="Arial Narrow" pitchFamily="34" charset="0"/>
            </a:endParaRPr>
          </a:p>
        </p:txBody>
      </p:sp>
      <p:sp>
        <p:nvSpPr>
          <p:cNvPr id="3074" name="Содержимое 2"/>
          <p:cNvSpPr>
            <a:spLocks noGrp="1"/>
          </p:cNvSpPr>
          <p:nvPr>
            <p:ph idx="1"/>
          </p:nvPr>
        </p:nvSpPr>
        <p:spPr>
          <a:xfrm>
            <a:off x="228600" y="3543300"/>
            <a:ext cx="4464050" cy="2578100"/>
          </a:xfrm>
        </p:spPr>
        <p:txBody>
          <a:bodyPr/>
          <a:lstStyle/>
          <a:p>
            <a:pPr indent="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ru-RU" altLang="ru-RU" sz="2400" b="1" smtClean="0">
                <a:latin typeface="Arial Narrow" pitchFamily="34" charset="0"/>
              </a:rPr>
              <a:t>	</a:t>
            </a:r>
            <a:r>
              <a:rPr lang="ru-RU" altLang="ru-RU" sz="2000" b="1" i="1" smtClean="0">
                <a:latin typeface="Times New Roman" pitchFamily="18" charset="0"/>
                <a:cs typeface="Times New Roman" pitchFamily="18" charset="0"/>
              </a:rPr>
              <a:t>В статье </a:t>
            </a:r>
            <a:r>
              <a:rPr lang="ru-RU" altLang="ru-RU" sz="2000" b="1" i="1" smtClean="0">
                <a:solidFill>
                  <a:srgbClr val="0D29B3"/>
                </a:solidFill>
                <a:latin typeface="Times New Roman" pitchFamily="18" charset="0"/>
                <a:cs typeface="Times New Roman" pitchFamily="18" charset="0"/>
              </a:rPr>
              <a:t>«Строительство справедливости. Социальная политика для России» </a:t>
            </a:r>
          </a:p>
          <a:p>
            <a:pPr indent="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ru-RU" altLang="ru-RU" sz="2000" b="1" i="1" smtClean="0">
                <a:latin typeface="Times New Roman" pitchFamily="18" charset="0"/>
                <a:cs typeface="Times New Roman" pitchFamily="18" charset="0"/>
              </a:rPr>
              <a:t>В.В. Путин обратил внимание на необходимость выхода </a:t>
            </a:r>
          </a:p>
          <a:p>
            <a:pPr indent="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ru-RU" altLang="ru-RU" sz="2000" b="1" i="1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altLang="ru-RU" sz="20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ЭФФЕКТИВНЫЙ КОНТРАКТ </a:t>
            </a:r>
          </a:p>
          <a:p>
            <a:pPr indent="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ru-RU" altLang="ru-RU" sz="2000" b="1" i="1" smtClean="0">
                <a:latin typeface="Times New Roman" pitchFamily="18" charset="0"/>
                <a:cs typeface="Times New Roman" pitchFamily="18" charset="0"/>
              </a:rPr>
              <a:t>с педагогическими работниками.</a:t>
            </a:r>
          </a:p>
        </p:txBody>
      </p:sp>
      <p:pic>
        <p:nvPicPr>
          <p:cNvPr id="47108" name="Picture 4" descr="http://phapluattp2.vcmedia.vn/Rpg7DiB2SyW22i2esZK04OmnfDjccc/Image/2012/03/24/putinl_eb23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971550"/>
            <a:ext cx="3495675" cy="2430463"/>
          </a:xfrm>
          <a:prstGeom prst="rect">
            <a:avLst/>
          </a:prstGeom>
          <a:ln w="19050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7122" name="Picture 18" descr="http://belnovosti.ru/files/styles/thumbnail/public/news/13043_26547.jpg?itok=3v7uS_c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682601">
            <a:off x="6192838" y="2979738"/>
            <a:ext cx="2433637" cy="1654175"/>
          </a:xfrm>
          <a:prstGeom prst="rect">
            <a:avLst/>
          </a:prstGeom>
          <a:ln w="19050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7124" name="Picture 20" descr="http://www.edinros-arz.ru/files/photo/news/news_43_1_1.jpg"/>
          <p:cNvPicPr>
            <a:picLocks noChangeAspect="1" noChangeArrowheads="1"/>
          </p:cNvPicPr>
          <p:nvPr/>
        </p:nvPicPr>
        <p:blipFill>
          <a:blip r:embed="rId4" cstate="print"/>
          <a:srcRect r="30975" b="51792"/>
          <a:stretch>
            <a:fillRect/>
          </a:stretch>
        </p:blipFill>
        <p:spPr bwMode="auto">
          <a:xfrm>
            <a:off x="4822825" y="4040188"/>
            <a:ext cx="3024188" cy="1584325"/>
          </a:xfrm>
          <a:prstGeom prst="rect">
            <a:avLst/>
          </a:prstGeom>
          <a:ln w="19050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078" name="Прямоугольник 15"/>
          <p:cNvSpPr>
            <a:spLocks noChangeArrowheads="1"/>
          </p:cNvSpPr>
          <p:nvPr/>
        </p:nvSpPr>
        <p:spPr bwMode="auto">
          <a:xfrm>
            <a:off x="908050" y="1627188"/>
            <a:ext cx="44640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ru-RU" altLang="ru-RU" sz="2000" b="1">
                <a:cs typeface="Times New Roman" pitchFamily="18" charset="0"/>
              </a:rPr>
              <a:t>Одним из ключевых направлений государственной политики является </a:t>
            </a:r>
            <a:r>
              <a:rPr lang="ru-RU" altLang="ru-RU" sz="2000" b="1">
                <a:solidFill>
                  <a:srgbClr val="FF0000"/>
                </a:solidFill>
                <a:cs typeface="Times New Roman" pitchFamily="18" charset="0"/>
              </a:rPr>
              <a:t>развитие педагогического кадрового потенциала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68313" y="1371600"/>
            <a:ext cx="4824412" cy="4191000"/>
          </a:xfrm>
        </p:spPr>
        <p:txBody>
          <a:bodyPr>
            <a:normAutofit/>
          </a:bodyPr>
          <a:lstStyle/>
          <a:p>
            <a:pPr algn="r" eaLnBrk="1" hangingPunct="1"/>
            <a:r>
              <a:rPr lang="ru-RU" altLang="ru-RU" sz="20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«…ошибочно представлять программу кадрового развития как простое повышение зарплат по принципу всем сестрам по серьгам, то есть всем поровну, </a:t>
            </a:r>
            <a:r>
              <a:rPr lang="ru-RU" altLang="ru-RU" sz="20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без учёта квалификаций и реального вклада каждого работника</a:t>
            </a:r>
            <a:r>
              <a:rPr lang="ru-RU" altLang="ru-RU" sz="20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 каждой организации (медицинской, образовательной, научной) должна быть сформирована собственная программа развития и кадрового обновления»</a:t>
            </a:r>
            <a:br>
              <a:rPr lang="ru-RU" altLang="ru-RU" sz="20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0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> 			</a:t>
            </a:r>
            <a:r>
              <a:rPr lang="ru-RU" altLang="ru-RU" sz="20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В.В. Путин</a:t>
            </a:r>
          </a:p>
        </p:txBody>
      </p:sp>
      <p:pic>
        <p:nvPicPr>
          <p:cNvPr id="4099" name="Picture 2" descr="http://mp3dot.ru/images/art/9/e/9/1/b_9e9191e0f88188d.jpg"/>
          <p:cNvPicPr>
            <a:picLocks noChangeAspect="1" noChangeArrowheads="1"/>
          </p:cNvPicPr>
          <p:nvPr/>
        </p:nvPicPr>
        <p:blipFill>
          <a:blip r:embed="rId2" cstate="print"/>
          <a:srcRect t="13335"/>
          <a:stretch>
            <a:fillRect/>
          </a:stretch>
        </p:blipFill>
        <p:spPr bwMode="auto">
          <a:xfrm>
            <a:off x="5715000" y="1196975"/>
            <a:ext cx="287337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Прямоугольник 2"/>
          <p:cNvSpPr>
            <a:spLocks noChangeArrowheads="1"/>
          </p:cNvSpPr>
          <p:nvPr/>
        </p:nvSpPr>
        <p:spPr bwMode="auto">
          <a:xfrm>
            <a:off x="827088" y="673100"/>
            <a:ext cx="46085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800" b="1">
                <a:solidFill>
                  <a:srgbClr val="FF0000"/>
                </a:solidFill>
                <a:latin typeface="Arial" charset="0"/>
              </a:rPr>
              <a:t>Эффективный контракт</a:t>
            </a:r>
            <a:endParaRPr lang="ru-RU" altLang="ru-RU" sz="28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восточная мудрость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990600" y="0"/>
            <a:ext cx="81534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3038" y="228600"/>
            <a:ext cx="7239000" cy="1524000"/>
          </a:xfrm>
        </p:spPr>
        <p:txBody>
          <a:bodyPr/>
          <a:lstStyle/>
          <a:p>
            <a:pPr algn="ctr" eaLnBrk="1" hangingPunct="1"/>
            <a:r>
              <a:rPr lang="ru-RU" altLang="ru-RU" b="1" dirty="0" smtClean="0"/>
              <a:t>ПРОФЕССИОНАЛЬНЫЙ СТАНДАРТ ПЕДАГОГА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95400" y="2520950"/>
            <a:ext cx="7620000" cy="326231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ru-RU" sz="2400" dirty="0"/>
              <a:t>Приказ Минтруда России от 18.10.2013 №544н «Об утверждении профессионального стандарта «Педагог (педагогическая деятельность в сфере дошкольного, начального общего, основного общего, среднего общего образования) (воспитатель, учитель)»</a:t>
            </a:r>
          </a:p>
          <a:p>
            <a:pPr>
              <a:defRPr/>
            </a:pPr>
            <a:r>
              <a:rPr lang="ru-RU" sz="2400" dirty="0"/>
              <a:t> </a:t>
            </a: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r>
              <a:rPr lang="ru-RU" sz="2400" b="1" dirty="0"/>
              <a:t> </a:t>
            </a:r>
            <a:r>
              <a:rPr lang="ru-RU" sz="2400" dirty="0"/>
              <a:t>Зарегистрирован Минюстом России </a:t>
            </a:r>
          </a:p>
          <a:p>
            <a:pPr>
              <a:defRPr/>
            </a:pPr>
            <a:r>
              <a:rPr lang="ru-RU" sz="2400" dirty="0"/>
              <a:t>    6 декабря 2013 года.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0"/>
            <a:ext cx="80010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altLang="ru-RU" sz="2400" dirty="0" smtClean="0">
              <a:latin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400" b="1" dirty="0" smtClean="0">
                <a:solidFill>
                  <a:schemeClr val="tx2"/>
                </a:solidFill>
                <a:latin typeface="Times New Roman" pitchFamily="18" charset="0"/>
              </a:rPr>
              <a:t>Стандарт</a:t>
            </a:r>
            <a:r>
              <a:rPr lang="ru-RU" altLang="ru-RU" sz="2400" dirty="0" smtClean="0">
                <a:latin typeface="Times New Roman" pitchFamily="18" charset="0"/>
              </a:rPr>
              <a:t> – инструмент реализации стратегии образования в меняющемся мире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ru-RU" altLang="ru-RU" sz="2400" dirty="0" smtClean="0">
              <a:latin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400" b="1" dirty="0" smtClean="0">
                <a:solidFill>
                  <a:schemeClr val="tx2"/>
                </a:solidFill>
                <a:latin typeface="Times New Roman" pitchFamily="18" charset="0"/>
              </a:rPr>
              <a:t>Стандарт</a:t>
            </a:r>
            <a:r>
              <a:rPr lang="ru-RU" altLang="ru-RU" sz="2400" dirty="0" smtClean="0">
                <a:latin typeface="Times New Roman" pitchFamily="18" charset="0"/>
              </a:rPr>
              <a:t> – инструмент повышения качества образования и выхода отечественного образования на международный уровень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ru-RU" altLang="ru-RU" sz="2400" dirty="0" smtClean="0">
              <a:latin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400" b="1" dirty="0" smtClean="0">
                <a:solidFill>
                  <a:schemeClr val="tx2"/>
                </a:solidFill>
                <a:latin typeface="Times New Roman" pitchFamily="18" charset="0"/>
              </a:rPr>
              <a:t>Стандарт</a:t>
            </a:r>
            <a:r>
              <a:rPr lang="ru-RU" altLang="ru-RU" sz="2400" dirty="0" smtClean="0">
                <a:latin typeface="Times New Roman" pitchFamily="18" charset="0"/>
              </a:rPr>
              <a:t> – объективный измеритель квалификации педагога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ru-RU" altLang="ru-RU" sz="2400" dirty="0" smtClean="0">
              <a:latin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400" b="1" dirty="0" smtClean="0">
                <a:solidFill>
                  <a:schemeClr val="tx2"/>
                </a:solidFill>
                <a:latin typeface="Times New Roman" pitchFamily="18" charset="0"/>
              </a:rPr>
              <a:t>Стандарт</a:t>
            </a:r>
            <a:r>
              <a:rPr lang="ru-RU" altLang="ru-RU" sz="2400" dirty="0" smtClean="0">
                <a:latin typeface="Times New Roman" pitchFamily="18" charset="0"/>
              </a:rPr>
              <a:t> – средство отбора педагогических кадров в учреждения образования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ru-RU" altLang="ru-RU" sz="2400" dirty="0" smtClean="0">
              <a:latin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400" b="1" dirty="0" smtClean="0">
                <a:solidFill>
                  <a:schemeClr val="tx2"/>
                </a:solidFill>
                <a:latin typeface="Times New Roman" pitchFamily="18" charset="0"/>
              </a:rPr>
              <a:t>Стандарт</a:t>
            </a:r>
            <a:r>
              <a:rPr lang="ru-RU" altLang="ru-RU" sz="2400" dirty="0" smtClean="0">
                <a:latin typeface="Times New Roman" pitchFamily="18" charset="0"/>
              </a:rPr>
              <a:t> – основа для формирования трудового договора, фиксирующего отношения между работником и работодателем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altLang="ru-RU" dirty="0" smtClean="0"/>
              <a:t>ХАРАКТЕРИСТИКА СТАНДАРТА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447800"/>
            <a:ext cx="7543800" cy="48006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400" dirty="0" smtClean="0">
                <a:latin typeface="Times New Roman" pitchFamily="18" charset="0"/>
              </a:rPr>
              <a:t>в нем определяются </a:t>
            </a:r>
            <a:r>
              <a:rPr lang="ru-RU" altLang="ru-RU" sz="2400" b="1" dirty="0" smtClean="0">
                <a:latin typeface="Times New Roman" pitchFamily="18" charset="0"/>
              </a:rPr>
              <a:t>основные</a:t>
            </a:r>
            <a:r>
              <a:rPr lang="ru-RU" altLang="ru-RU" sz="2400" dirty="0" smtClean="0">
                <a:latin typeface="Times New Roman" pitchFamily="18" charset="0"/>
              </a:rPr>
              <a:t> требования к квалификации педагога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400" dirty="0" smtClean="0">
                <a:latin typeface="Times New Roman" pitchFamily="18" charset="0"/>
              </a:rPr>
              <a:t>Может дополнятся региональными требованиями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400" dirty="0" smtClean="0">
                <a:latin typeface="Times New Roman" pitchFamily="18" charset="0"/>
              </a:rPr>
              <a:t>Может быть дополнен внутренним стандартом образовательного учреждения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400" dirty="0" smtClean="0">
                <a:latin typeface="Times New Roman" pitchFamily="18" charset="0"/>
              </a:rPr>
              <a:t>Является уровневым, учитывающим специфику работы педагогов дошкольного учреждения и школы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400" dirty="0" smtClean="0">
                <a:latin typeface="Times New Roman" pitchFamily="18" charset="0"/>
              </a:rPr>
              <a:t>Отражает структуру профессиональной деятельности педагога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400" dirty="0" smtClean="0">
                <a:latin typeface="Times New Roman" pitchFamily="18" charset="0"/>
              </a:rPr>
              <a:t>Выдвигает требования к личностным качествам педагога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800" dirty="0" smtClean="0"/>
              <a:t>ОБЛАСТЬ ПРИМЕНЕНИЯ ПРОФЕССИОНАЛЬНОГО СТАНДАРТА ПЕДАГОГА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buFont typeface="Wingdings" pitchFamily="2" charset="2"/>
              <a:buChar char="Ø"/>
            </a:pPr>
            <a:r>
              <a:rPr lang="ru-RU" altLang="ru-RU" sz="2800" dirty="0" smtClean="0">
                <a:latin typeface="Times New Roman" pitchFamily="18" charset="0"/>
              </a:rPr>
              <a:t>при приеме на работу в образовательное учреждение на должность «педагог»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ru-RU" altLang="ru-RU" sz="2800" dirty="0" smtClean="0">
                <a:latin typeface="Times New Roman" pitchFamily="18" charset="0"/>
              </a:rPr>
              <a:t>при проведении</a:t>
            </a:r>
            <a:r>
              <a:rPr lang="ru-RU" altLang="ru-RU" sz="2800" dirty="0" smtClean="0"/>
              <a:t> </a:t>
            </a:r>
            <a:r>
              <a:rPr lang="ru-RU" altLang="ru-RU" sz="2800" dirty="0" smtClean="0">
                <a:latin typeface="Times New Roman" pitchFamily="18" charset="0"/>
              </a:rPr>
              <a:t>аттестации региональными органами исполнительной власти, осуществляющими управление в сфере образования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ru-RU" altLang="ru-RU" sz="2800" dirty="0" smtClean="0">
                <a:latin typeface="Times New Roman" pitchFamily="18" charset="0"/>
              </a:rPr>
              <a:t>При проведении аттестации педагогов самими образовательными организациями, в случае предоставления им соответствующих полномочий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3200" dirty="0" smtClean="0"/>
              <a:t>Цель применения профессионального стандарта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dirty="0" smtClean="0">
                <a:latin typeface="Times New Roman" pitchFamily="18" charset="0"/>
              </a:rPr>
              <a:t>Определять необходимую квалификацию педагога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dirty="0" smtClean="0">
                <a:latin typeface="Times New Roman" pitchFamily="18" charset="0"/>
              </a:rPr>
              <a:t>Обеспечить подготовку педагога для получения высоких результатов его труда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dirty="0" smtClean="0">
                <a:latin typeface="Times New Roman" pitchFamily="18" charset="0"/>
              </a:rPr>
              <a:t>Обеспечить осведомленность педагога о предъявляемых к нему требованиях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dirty="0" smtClean="0">
                <a:latin typeface="Times New Roman" pitchFamily="18" charset="0"/>
              </a:rPr>
              <a:t>Содействовать вовлечению педагогов в решение задачи повышения качества образования</a:t>
            </a:r>
          </a:p>
          <a:p>
            <a:pPr eaLnBrk="1" hangingPunct="1">
              <a:lnSpc>
                <a:spcPct val="90000"/>
              </a:lnSpc>
            </a:pPr>
            <a:endParaRPr lang="ru-RU" altLang="ru-RU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3200" dirty="0" smtClean="0"/>
              <a:t>ФУНКЦИИ ПРОФЕССИОНАЛЬНОГО СТАНДАРТА ПЕДАГОГА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447800"/>
            <a:ext cx="7772400" cy="51816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altLang="ru-RU" dirty="0" smtClean="0">
                <a:latin typeface="Times New Roman" pitchFamily="18" charset="0"/>
              </a:rPr>
              <a:t>Преодоление технократического подхода (внедрение новых </a:t>
            </a:r>
            <a:r>
              <a:rPr lang="ru-RU" altLang="ru-RU" dirty="0" err="1" smtClean="0">
                <a:latin typeface="Times New Roman" pitchFamily="18" charset="0"/>
              </a:rPr>
              <a:t>пед</a:t>
            </a:r>
            <a:r>
              <a:rPr lang="ru-RU" altLang="ru-RU" dirty="0" smtClean="0">
                <a:latin typeface="Times New Roman" pitchFamily="18" charset="0"/>
              </a:rPr>
              <a:t>. технологий) в оценке труда педагога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altLang="ru-RU" dirty="0" smtClean="0">
                <a:latin typeface="Times New Roman" pitchFamily="18" charset="0"/>
              </a:rPr>
              <a:t>Обеспечение координированный рост свободы и ответственности педагога за результаты труда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altLang="ru-RU" dirty="0" smtClean="0">
                <a:latin typeface="Times New Roman" pitchFamily="18" charset="0"/>
              </a:rPr>
              <a:t>Мотивация педагога на </a:t>
            </a:r>
            <a:r>
              <a:rPr lang="ru-RU" altLang="ru-RU" b="1" dirty="0" smtClean="0">
                <a:latin typeface="Times New Roman" pitchFamily="18" charset="0"/>
              </a:rPr>
              <a:t>постоянное</a:t>
            </a:r>
            <a:r>
              <a:rPr lang="ru-RU" altLang="ru-RU" dirty="0" smtClean="0">
                <a:latin typeface="Times New Roman" pitchFamily="18" charset="0"/>
              </a:rPr>
              <a:t> повышение квалификации</a:t>
            </a:r>
          </a:p>
          <a:p>
            <a:pPr eaLnBrk="1" hangingPunct="1"/>
            <a:endParaRPr lang="ru-RU" altLang="ru-RU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Содержание профессионального стандарта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1600200" y="1600200"/>
            <a:ext cx="7162800" cy="1143000"/>
          </a:xfrm>
          <a:prstGeom prst="down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Трудовые функции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76400" y="2743200"/>
            <a:ext cx="1828800" cy="1143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dirty="0" smtClean="0"/>
              <a:t>       Обучение 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114800" y="2743200"/>
            <a:ext cx="1981200" cy="1143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Воспитательная </a:t>
            </a:r>
          </a:p>
          <a:p>
            <a:pPr algn="ctr"/>
            <a:r>
              <a:rPr lang="ru-RU" sz="2000" dirty="0" smtClean="0"/>
              <a:t>деятельность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629400" y="2743200"/>
            <a:ext cx="2133600" cy="1143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Развивающая </a:t>
            </a:r>
          </a:p>
          <a:p>
            <a:pPr algn="ctr"/>
            <a:r>
              <a:rPr lang="ru-RU" sz="2000" dirty="0" smtClean="0"/>
              <a:t>деятельность</a:t>
            </a:r>
            <a:endParaRPr lang="ru-RU" sz="2000" dirty="0"/>
          </a:p>
        </p:txBody>
      </p:sp>
      <p:sp>
        <p:nvSpPr>
          <p:cNvPr id="8" name="Стрелка вниз 7"/>
          <p:cNvSpPr/>
          <p:nvPr/>
        </p:nvSpPr>
        <p:spPr>
          <a:xfrm>
            <a:off x="2666998" y="3886200"/>
            <a:ext cx="45719" cy="457200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5105400" y="3886200"/>
            <a:ext cx="45719" cy="457200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7620000" y="3886200"/>
            <a:ext cx="45719" cy="457200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676400" y="4419600"/>
            <a:ext cx="7010400" cy="1981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numCol="1" rtlCol="0" anchor="ctr"/>
          <a:lstStyle/>
          <a:p>
            <a:pPr algn="ctr">
              <a:buFont typeface="Wingdings" pitchFamily="2" charset="2"/>
              <a:buChar char="Ø"/>
            </a:pPr>
            <a:r>
              <a:rPr lang="ru-RU" sz="2800" dirty="0" smtClean="0"/>
              <a:t>Трудовые        действия</a:t>
            </a:r>
          </a:p>
          <a:p>
            <a:pPr algn="ctr">
              <a:buFont typeface="Wingdings" pitchFamily="2" charset="2"/>
              <a:buChar char="Ø"/>
            </a:pPr>
            <a:r>
              <a:rPr lang="ru-RU" sz="2800" dirty="0" smtClean="0"/>
              <a:t>Необходимые      умения</a:t>
            </a:r>
          </a:p>
          <a:p>
            <a:pPr algn="ctr">
              <a:buFont typeface="Wingdings" pitchFamily="2" charset="2"/>
              <a:buChar char="Ø"/>
            </a:pPr>
            <a:r>
              <a:rPr lang="ru-RU" sz="2800" dirty="0" smtClean="0"/>
              <a:t>Необходимые     знания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3200" smtClean="0"/>
              <a:t>Содержание профессионального стандарта в области ОБУЧЕНИЕ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800" dirty="0" smtClean="0">
                <a:latin typeface="Times New Roman" pitchFamily="18" charset="0"/>
              </a:rPr>
              <a:t>Иметь высшее образование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800" dirty="0" smtClean="0">
                <a:latin typeface="Times New Roman" pitchFamily="18" charset="0"/>
              </a:rPr>
              <a:t>Знать программы обучения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800" dirty="0" smtClean="0">
                <a:latin typeface="Times New Roman" pitchFamily="18" charset="0"/>
              </a:rPr>
              <a:t>Уметь планировать и анализировать работу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800" dirty="0" smtClean="0">
                <a:latin typeface="Times New Roman" pitchFamily="18" charset="0"/>
              </a:rPr>
              <a:t>Владеть формами и методами обучения – стандартными и инновационными.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800" dirty="0" smtClean="0">
                <a:latin typeface="Times New Roman" pitchFamily="18" charset="0"/>
              </a:rPr>
              <a:t>Использовать специальные подходы, чтобы охватить всех детей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800" dirty="0" smtClean="0">
                <a:latin typeface="Times New Roman" pitchFamily="18" charset="0"/>
              </a:rPr>
              <a:t>Уметь объективно оценивать возможности детей, используя разные формы и методы контроля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altLang="ru-RU" sz="2800" dirty="0" smtClean="0">
                <a:latin typeface="Times New Roman" pitchFamily="18" charset="0"/>
              </a:rPr>
              <a:t>Владеть </a:t>
            </a:r>
            <a:r>
              <a:rPr lang="ru-RU" altLang="ru-RU" sz="2800" dirty="0" err="1" smtClean="0">
                <a:latin typeface="Times New Roman" pitchFamily="18" charset="0"/>
              </a:rPr>
              <a:t>ИКТ-компетенциями</a:t>
            </a:r>
            <a:r>
              <a:rPr lang="ru-RU" altLang="ru-RU" sz="2800" dirty="0" smtClean="0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540</TotalTime>
  <Words>576</Words>
  <Application>Microsoft Office PowerPoint</Application>
  <PresentationFormat>Экран (4:3)</PresentationFormat>
  <Paragraphs>88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Солнцестояние</vt:lpstr>
      <vt:lpstr>Введение профессионального стандарта педагога в образовательной организации  МБДОУ – детский сад № 88                                                                                                                                 Зам. Зав. по ВМР                                                            Белкина В.В         </vt:lpstr>
      <vt:lpstr>ПРОФЕССИОНАЛЬНЫЙ СТАНДАРТ ПЕДАГОГА</vt:lpstr>
      <vt:lpstr>Слайд 3</vt:lpstr>
      <vt:lpstr>ХАРАКТЕРИСТИКА СТАНДАРТА</vt:lpstr>
      <vt:lpstr>ОБЛАСТЬ ПРИМЕНЕНИЯ ПРОФЕССИОНАЛЬНОГО СТАНДАРТА ПЕДАГОГА</vt:lpstr>
      <vt:lpstr>Цель применения профессионального стандарта</vt:lpstr>
      <vt:lpstr>ФУНКЦИИ ПРОФЕССИОНАЛЬНОГО СТАНДАРТА ПЕДАГОГА</vt:lpstr>
      <vt:lpstr>Содержание профессионального стандарта </vt:lpstr>
      <vt:lpstr>Содержание профессионального стандарта в области ОБУЧЕНИЕ</vt:lpstr>
      <vt:lpstr>Содержание профессионального стандарта в области – воспитательная деятельность</vt:lpstr>
      <vt:lpstr>Содержание профессионального стандарта в области –развивающая деятельность</vt:lpstr>
      <vt:lpstr>ПРОФЕССИОНАЛЬНЫЕ КОМПЕТЕНЦИИ ВОСПИТАТЕЛЯ, ОТРАЖАЮЩИЕ СПЕЦИФИКУ РАБОТЫ НА ДОШКОЛЬНОМ УРОВНЕ ОБРАЗОВАНИЯ</vt:lpstr>
      <vt:lpstr>Методы оценки выполнения требований профессионального стандарта педагога</vt:lpstr>
      <vt:lpstr>Эффективный контракт</vt:lpstr>
      <vt:lpstr>«…ошибочно представлять программу кадрового развития как простое повышение зарплат по принципу всем сестрам по серьгам, то есть всем поровну, без учёта квалификаций и реального вклада каждого работника. В каждой организации (медицинской, образовательной, научной) должна быть сформирована собственная программа развития и кадрового обновления»      В.В. Путин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53</cp:revision>
  <cp:lastPrinted>1601-01-01T00:00:00Z</cp:lastPrinted>
  <dcterms:created xsi:type="dcterms:W3CDTF">1601-01-01T00:00:00Z</dcterms:created>
  <dcterms:modified xsi:type="dcterms:W3CDTF">2016-11-30T11:26:58Z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