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8397F7-B7A4-4DF1-A6D3-2F4AAC4DD1CF}" type="datetimeFigureOut">
              <a:rPr lang="ru-RU" smtClean="0"/>
              <a:pPr/>
              <a:t>26.09.2023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2EED12-CB0E-4FBB-8C7E-46D989F99C2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2EED12-CB0E-4FBB-8C7E-46D989F99C23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26.09.2023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 advTm="3000">
    <p:cut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3000">
    <p:cut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3000">
    <p:cut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26.09.2023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 advClick="0" advTm="3000">
    <p:cut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26.09.2023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advClick="0" advTm="3000">
    <p:cut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 advClick="0" advTm="3000">
    <p:cut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 advClick="0" advTm="3000">
    <p:cut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26.09.2023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 advClick="0" advTm="3000">
    <p:cut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3000">
    <p:cut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26.09.2023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 advTm="3000">
    <p:cut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26.09.2023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 advClick="0" advTm="3000">
    <p:cut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advClick="0" advTm="3000">
    <p:cut/>
  </p:transition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83320"/>
          </a:xfrm>
        </p:spPr>
        <p:txBody>
          <a:bodyPr>
            <a:normAutofit/>
          </a:bodyPr>
          <a:lstStyle/>
          <a:p>
            <a:pPr algn="ctr"/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Департамент образования администрации города Екатеринбурга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– детский сад № 88 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620146, г. Екатеринбург, ул. Начдива Онуфриева, 60а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800" b="1" dirty="0" smtClean="0"/>
              <a:t> 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b="1" dirty="0" smtClean="0"/>
              <a:t> 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b="1" dirty="0" smtClean="0"/>
              <a:t>ДОПОЛНИТЕЛЬНАЯ ОБЩЕОБРАЗОВАТЕЛЬНАЯ ПРОГРАММА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b="1" dirty="0" smtClean="0"/>
              <a:t> ФИЗКУЛЬТУРНО-ОЗДОРОВИТЕЛЬНОЙ НАПРАВЛЕННОСТИ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b="1" dirty="0" smtClean="0"/>
              <a:t>«ГИМНАСТИКА ДЛЯ МАЛЫШЕЙ»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b="1" dirty="0" smtClean="0"/>
              <a:t>для детей дошкольного возраста (2-3 лет)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b="1" dirty="0" smtClean="0"/>
              <a:t> 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b="1" dirty="0" smtClean="0"/>
              <a:t> 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b="1" dirty="0" smtClean="0"/>
              <a:t> 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b="1" dirty="0" smtClean="0"/>
              <a:t> 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b="1" dirty="0" smtClean="0"/>
              <a:t> 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b="1" dirty="0" smtClean="0"/>
              <a:t> 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b="1" dirty="0" smtClean="0"/>
              <a:t> 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b="1" dirty="0" smtClean="0"/>
              <a:t> 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2023</a:t>
            </a:r>
            <a:r>
              <a:rPr lang="ru-RU" sz="1800" b="1" dirty="0" smtClean="0"/>
              <a:t> </a:t>
            </a:r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 advTm="3000"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/>
          <p:cNvSpPr>
            <a:spLocks noChangeArrowheads="1"/>
          </p:cNvSpPr>
          <p:nvPr/>
        </p:nvSpPr>
        <p:spPr bwMode="auto">
          <a:xfrm>
            <a:off x="1785918" y="642918"/>
            <a:ext cx="5676900" cy="914400"/>
          </a:xfrm>
          <a:prstGeom prst="roundRect">
            <a:avLst>
              <a:gd name="adj" fmla="val 16667"/>
            </a:avLst>
          </a:prstGeom>
          <a:solidFill>
            <a:srgbClr val="FDE9D9"/>
          </a:solidFill>
          <a:ln w="38100">
            <a:solidFill>
              <a:srgbClr val="C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Цель программы –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гармоничное развитие всех органов и систем организма ребёнка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через гимнастические упражнения.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7" name="AutoShape 3"/>
          <p:cNvSpPr>
            <a:spLocks noChangeArrowheads="1"/>
          </p:cNvSpPr>
          <p:nvPr/>
        </p:nvSpPr>
        <p:spPr bwMode="auto">
          <a:xfrm>
            <a:off x="3500430" y="2357430"/>
            <a:ext cx="2200275" cy="485775"/>
          </a:xfrm>
          <a:prstGeom prst="roundRect">
            <a:avLst>
              <a:gd name="adj" fmla="val 16667"/>
            </a:avLst>
          </a:prstGeom>
          <a:solidFill>
            <a:srgbClr val="FDE9D9"/>
          </a:solidFill>
          <a:ln w="28575">
            <a:solidFill>
              <a:srgbClr val="C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Задачи программы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8" name="AutoShape 4"/>
          <p:cNvSpPr>
            <a:spLocks noChangeArrowheads="1"/>
          </p:cNvSpPr>
          <p:nvPr/>
        </p:nvSpPr>
        <p:spPr bwMode="auto">
          <a:xfrm>
            <a:off x="214282" y="3571876"/>
            <a:ext cx="2066925" cy="1162050"/>
          </a:xfrm>
          <a:prstGeom prst="roundRect">
            <a:avLst>
              <a:gd name="adj" fmla="val 16667"/>
            </a:avLst>
          </a:prstGeom>
          <a:solidFill>
            <a:srgbClr val="FDE9D9"/>
          </a:solidFill>
          <a:ln w="19050">
            <a:solidFill>
              <a:srgbClr val="C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укрепление здоровья, закаливание детского организма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9" name="AutoShape 5"/>
          <p:cNvSpPr>
            <a:spLocks noChangeArrowheads="1"/>
          </p:cNvSpPr>
          <p:nvPr/>
        </p:nvSpPr>
        <p:spPr bwMode="auto">
          <a:xfrm>
            <a:off x="2428860" y="3571876"/>
            <a:ext cx="2066925" cy="1152525"/>
          </a:xfrm>
          <a:prstGeom prst="roundRect">
            <a:avLst>
              <a:gd name="adj" fmla="val 16667"/>
            </a:avLst>
          </a:prstGeom>
          <a:solidFill>
            <a:srgbClr val="FDE9D9"/>
          </a:solidFill>
          <a:ln w="19050">
            <a:solidFill>
              <a:srgbClr val="C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формирование стойкого интереса к занятиям физической культурой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0" name="AutoShape 6"/>
          <p:cNvSpPr>
            <a:spLocks noChangeArrowheads="1"/>
          </p:cNvSpPr>
          <p:nvPr/>
        </p:nvSpPr>
        <p:spPr bwMode="auto">
          <a:xfrm>
            <a:off x="4714876" y="3571876"/>
            <a:ext cx="2066925" cy="1143008"/>
          </a:xfrm>
          <a:prstGeom prst="roundRect">
            <a:avLst>
              <a:gd name="adj" fmla="val 16667"/>
            </a:avLst>
          </a:prstGeom>
          <a:solidFill>
            <a:srgbClr val="FDE9D9"/>
          </a:solidFill>
          <a:ln w="19050">
            <a:solidFill>
              <a:srgbClr val="C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развитие физических качеств (ловкость, гибкость, координация)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1" name="AutoShape 7"/>
          <p:cNvSpPr>
            <a:spLocks noChangeArrowheads="1"/>
          </p:cNvSpPr>
          <p:nvPr/>
        </p:nvSpPr>
        <p:spPr bwMode="auto">
          <a:xfrm>
            <a:off x="6929454" y="3571876"/>
            <a:ext cx="2066925" cy="1143008"/>
          </a:xfrm>
          <a:prstGeom prst="roundRect">
            <a:avLst>
              <a:gd name="adj" fmla="val 16667"/>
            </a:avLst>
          </a:prstGeom>
          <a:solidFill>
            <a:srgbClr val="FDE9D9"/>
          </a:solidFill>
          <a:ln w="19050">
            <a:solidFill>
              <a:srgbClr val="C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достижение физического благополучия, высокой активности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3" name="Прямая со стрелкой 22"/>
          <p:cNvCxnSpPr>
            <a:stCxn id="1026" idx="2"/>
            <a:endCxn id="1027" idx="0"/>
          </p:cNvCxnSpPr>
          <p:nvPr/>
        </p:nvCxnSpPr>
        <p:spPr>
          <a:xfrm rot="5400000">
            <a:off x="4212412" y="1945474"/>
            <a:ext cx="800112" cy="238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rot="5400000">
            <a:off x="2543155" y="1528755"/>
            <a:ext cx="657233" cy="331471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>
            <a:stCxn id="1027" idx="2"/>
            <a:endCxn id="1029" idx="0"/>
          </p:cNvCxnSpPr>
          <p:nvPr/>
        </p:nvCxnSpPr>
        <p:spPr>
          <a:xfrm rot="5400000">
            <a:off x="3667111" y="2638418"/>
            <a:ext cx="728671" cy="113824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>
            <a:stCxn id="1027" idx="2"/>
            <a:endCxn id="1030" idx="0"/>
          </p:cNvCxnSpPr>
          <p:nvPr/>
        </p:nvCxnSpPr>
        <p:spPr>
          <a:xfrm rot="16200000" flipH="1">
            <a:off x="4810118" y="2633654"/>
            <a:ext cx="728671" cy="114777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>
            <a:stCxn id="1027" idx="2"/>
            <a:endCxn id="1031" idx="0"/>
          </p:cNvCxnSpPr>
          <p:nvPr/>
        </p:nvCxnSpPr>
        <p:spPr>
          <a:xfrm rot="16200000" flipH="1">
            <a:off x="5917407" y="1526365"/>
            <a:ext cx="728671" cy="3362349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advClick="0" advTm="3000"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357422" y="428604"/>
            <a:ext cx="1785950" cy="114300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Принцип научности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857752" y="428604"/>
            <a:ext cx="1785950" cy="114300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Принцип активности и сознательности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786314" y="5000636"/>
            <a:ext cx="1785950" cy="114300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Принцип гарантированной результативности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643702" y="1928802"/>
            <a:ext cx="1785950" cy="114300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Принцип комплексности и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интегративности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572264" y="3643314"/>
            <a:ext cx="1785950" cy="114300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Принцип личностной ориентации и преемственности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357422" y="5000636"/>
            <a:ext cx="1785950" cy="114300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Принцип </a:t>
            </a:r>
          </a:p>
          <a:p>
            <a:pPr algn="ctr"/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природо-сообразности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00034" y="3643314"/>
            <a:ext cx="1785950" cy="114300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Принцип дифференциации содержания педагогического процесса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357554" y="2357430"/>
            <a:ext cx="2286016" cy="135732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Основные принципы программы</a:t>
            </a:r>
            <a:endParaRPr lang="ru-RU" sz="16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500034" y="2000240"/>
            <a:ext cx="1785950" cy="114300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Принцип </a:t>
            </a:r>
          </a:p>
          <a:p>
            <a:pPr algn="ctr"/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здоровье-сбережения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3" name="Прямая соединительная линия 32"/>
          <p:cNvCxnSpPr>
            <a:stCxn id="13" idx="0"/>
            <a:endCxn id="3" idx="2"/>
          </p:cNvCxnSpPr>
          <p:nvPr/>
        </p:nvCxnSpPr>
        <p:spPr>
          <a:xfrm rot="16200000" flipV="1">
            <a:off x="3482571" y="1339438"/>
            <a:ext cx="785818" cy="125016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>
            <a:stCxn id="13" idx="0"/>
            <a:endCxn id="5" idx="2"/>
          </p:cNvCxnSpPr>
          <p:nvPr/>
        </p:nvCxnSpPr>
        <p:spPr>
          <a:xfrm rot="5400000" flipH="1" flipV="1">
            <a:off x="4732735" y="1339439"/>
            <a:ext cx="785818" cy="125016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>
            <a:stCxn id="13" idx="1"/>
            <a:endCxn id="31" idx="3"/>
          </p:cNvCxnSpPr>
          <p:nvPr/>
        </p:nvCxnSpPr>
        <p:spPr>
          <a:xfrm rot="10800000">
            <a:off x="2285984" y="2571745"/>
            <a:ext cx="1071570" cy="46434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>
            <a:stCxn id="13" idx="1"/>
            <a:endCxn id="10" idx="3"/>
          </p:cNvCxnSpPr>
          <p:nvPr/>
        </p:nvCxnSpPr>
        <p:spPr>
          <a:xfrm rot="10800000" flipV="1">
            <a:off x="2285984" y="3036090"/>
            <a:ext cx="1071570" cy="117872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>
            <a:stCxn id="13" idx="3"/>
            <a:endCxn id="7" idx="1"/>
          </p:cNvCxnSpPr>
          <p:nvPr/>
        </p:nvCxnSpPr>
        <p:spPr>
          <a:xfrm flipV="1">
            <a:off x="5643570" y="2500306"/>
            <a:ext cx="1000132" cy="53578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>
            <a:stCxn id="13" idx="3"/>
            <a:endCxn id="8" idx="1"/>
          </p:cNvCxnSpPr>
          <p:nvPr/>
        </p:nvCxnSpPr>
        <p:spPr>
          <a:xfrm>
            <a:off x="5643570" y="3036091"/>
            <a:ext cx="928694" cy="117872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>
            <a:stCxn id="13" idx="2"/>
            <a:endCxn id="9" idx="0"/>
          </p:cNvCxnSpPr>
          <p:nvPr/>
        </p:nvCxnSpPr>
        <p:spPr>
          <a:xfrm rot="5400000">
            <a:off x="3232538" y="3732612"/>
            <a:ext cx="1285884" cy="125016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>
            <a:stCxn id="13" idx="2"/>
            <a:endCxn id="6" idx="0"/>
          </p:cNvCxnSpPr>
          <p:nvPr/>
        </p:nvCxnSpPr>
        <p:spPr>
          <a:xfrm rot="16200000" flipH="1">
            <a:off x="4446983" y="3768330"/>
            <a:ext cx="1285884" cy="117872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advClick="0" advTm="3000"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643174" y="357166"/>
            <a:ext cx="3786214" cy="50006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Режим работы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71472" y="1357298"/>
            <a:ext cx="2071702" cy="10001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1200" dirty="0" smtClean="0">
              <a:solidFill>
                <a:schemeClr val="tx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Максимальный количественный состав группы (человек)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10-12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500430" y="1357298"/>
            <a:ext cx="2071702" cy="10001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Максимальная продолжительность занятия (минуты)</a:t>
            </a:r>
          </a:p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15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357950" y="4071942"/>
            <a:ext cx="2286016" cy="9144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Овладение основами техники гимнастических упражнений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072066" y="5429264"/>
            <a:ext cx="2286016" cy="9144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Повышение уровня общей физической подготовки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643042" y="5429264"/>
            <a:ext cx="2286016" cy="9144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Динамика прироста индивидуальных показателей физической подготовленности занимающихся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57158" y="4071942"/>
            <a:ext cx="2214578" cy="9144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Стабильность состава занимающихся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286512" y="1357298"/>
            <a:ext cx="2071702" cy="10001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Максимальный объём нагрузки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(кол-во занятий за неделю)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714612" y="2714620"/>
            <a:ext cx="3786214" cy="9144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Ожидаемые результаты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7" name="Прямая соединительная линия 16"/>
          <p:cNvCxnSpPr>
            <a:stCxn id="3" idx="2"/>
            <a:endCxn id="4" idx="0"/>
          </p:cNvCxnSpPr>
          <p:nvPr/>
        </p:nvCxnSpPr>
        <p:spPr>
          <a:xfrm rot="5400000">
            <a:off x="2821769" y="-357214"/>
            <a:ext cx="500066" cy="29289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>
            <a:stCxn id="3" idx="2"/>
            <a:endCxn id="5" idx="0"/>
          </p:cNvCxnSpPr>
          <p:nvPr/>
        </p:nvCxnSpPr>
        <p:spPr>
          <a:xfrm rot="5400000">
            <a:off x="4286248" y="1107265"/>
            <a:ext cx="50006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>
            <a:stCxn id="3" idx="2"/>
            <a:endCxn id="12" idx="0"/>
          </p:cNvCxnSpPr>
          <p:nvPr/>
        </p:nvCxnSpPr>
        <p:spPr>
          <a:xfrm rot="16200000" flipH="1">
            <a:off x="5679289" y="-285776"/>
            <a:ext cx="500066" cy="278608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>
            <a:stCxn id="13" idx="2"/>
            <a:endCxn id="10" idx="0"/>
          </p:cNvCxnSpPr>
          <p:nvPr/>
        </p:nvCxnSpPr>
        <p:spPr>
          <a:xfrm rot="5400000">
            <a:off x="2814622" y="2278845"/>
            <a:ext cx="442922" cy="31432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>
            <a:stCxn id="13" idx="2"/>
          </p:cNvCxnSpPr>
          <p:nvPr/>
        </p:nvCxnSpPr>
        <p:spPr>
          <a:xfrm rot="5400000">
            <a:off x="4386258" y="3850481"/>
            <a:ext cx="44292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>
            <a:stCxn id="13" idx="2"/>
            <a:endCxn id="7" idx="0"/>
          </p:cNvCxnSpPr>
          <p:nvPr/>
        </p:nvCxnSpPr>
        <p:spPr>
          <a:xfrm rot="16200000" flipH="1">
            <a:off x="5832877" y="2403861"/>
            <a:ext cx="442922" cy="289323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>
            <a:stCxn id="13" idx="2"/>
            <a:endCxn id="9" idx="0"/>
          </p:cNvCxnSpPr>
          <p:nvPr/>
        </p:nvCxnSpPr>
        <p:spPr>
          <a:xfrm rot="5400000">
            <a:off x="2796763" y="3618308"/>
            <a:ext cx="1800244" cy="182166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>
            <a:stCxn id="13" idx="2"/>
            <a:endCxn id="8" idx="0"/>
          </p:cNvCxnSpPr>
          <p:nvPr/>
        </p:nvCxnSpPr>
        <p:spPr>
          <a:xfrm rot="16200000" flipH="1">
            <a:off x="4511274" y="3725464"/>
            <a:ext cx="1800244" cy="160735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Скругленный прямоугольник 38"/>
          <p:cNvSpPr/>
          <p:nvPr/>
        </p:nvSpPr>
        <p:spPr>
          <a:xfrm>
            <a:off x="3500430" y="4071942"/>
            <a:ext cx="2214578" cy="9144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Сохранение и укрепление здоровья, уровень физического развития занимающихся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 advTm="3000">
    <p:cu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071678"/>
            <a:ext cx="7467600" cy="114300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Спасибо за внимание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advClick="0" advTm="3000">
    <p:cut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185</TotalTime>
  <Words>138</Words>
  <Application>Microsoft Office PowerPoint</Application>
  <PresentationFormat>Экран (4:3)</PresentationFormat>
  <Paragraphs>37</Paragraphs>
  <Slides>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Эркер</vt:lpstr>
      <vt:lpstr> Департамент образования администрации города Екатеринбурга Муниципальное бюджетное дошкольное образовательное учреждение – детский сад № 88  620146, г. Екатеринбург, ул. Начдива Онуфриева, 60а            ДОПОЛНИТЕЛЬНАЯ ОБЩЕОБРАЗОВАТЕЛЬНАЯ ПРОГРАММА  ФИЗКУЛЬТУРНО-ОЗДОРОВИТЕЛЬНОЙ НАПРАВЛЕННОСТИ «ГИМНАСТИКА ДЛЯ МАЛЫШЕЙ» для детей дошкольного возраста (2-3 лет)                 2023  </vt:lpstr>
      <vt:lpstr>Слайд 2</vt:lpstr>
      <vt:lpstr>Слайд 3</vt:lpstr>
      <vt:lpstr>Слайд 4</vt:lpstr>
      <vt:lpstr>Спасибо за внимание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Департамент образования администрации города Екатеринбурга Муниципальное бюджетное дошкольное образовательное учреждение – детский сад № 88  620146, г. Екатеринбург, ул. Начдива Онуфриева, 60а            ДОПОЛНИТЕЛЬНАЯ ОБЩЕОБРАЗОВАТЕЛЬНАЯ ПРОГРАММА  ФИЗКУЛЬТУРНО-ОЗДОРОВИТЕЛЬНОЙ НАПРАВЛЕННОСТИ «ГИМНАСТИКА ДЛЯ МАЛЫШЕЙ» для детей дошкольного возраста (2-3 лет)                 2023  </dc:title>
  <dc:creator>sashka</dc:creator>
  <cp:lastModifiedBy>sashka</cp:lastModifiedBy>
  <cp:revision>13</cp:revision>
  <dcterms:created xsi:type="dcterms:W3CDTF">2023-09-26T12:07:58Z</dcterms:created>
  <dcterms:modified xsi:type="dcterms:W3CDTF">2023-09-26T15:26:17Z</dcterms:modified>
</cp:coreProperties>
</file>